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23.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7.xml"/>
  <Override ContentType="application/vnd.openxmlformats-officedocument.presentationml.comments+xml" PartName="/ppt/comments/comment18.xml"/>
  <Override ContentType="application/vnd.openxmlformats-officedocument.presentationml.comments+xml" PartName="/ppt/comments/comment14.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1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Lst>
  <p:sldSz cy="5143500" cx="9144000"/>
  <p:notesSz cx="6858000" cy="9144000"/>
  <p:embeddedFontLst>
    <p:embeddedFont>
      <p:font typeface="Roboto"/>
      <p:regular r:id="rId123"/>
      <p:bold r:id="rId124"/>
      <p:italic r:id="rId125"/>
      <p:boldItalic r:id="rId126"/>
    </p:embeddedFont>
    <p:embeddedFont>
      <p:font typeface="Montserrat"/>
      <p:regular r:id="rId127"/>
      <p:bold r:id="rId128"/>
      <p:italic r:id="rId129"/>
      <p:boldItalic r:id="rId130"/>
    </p:embeddedFont>
    <p:embeddedFont>
      <p:font typeface="Lora"/>
      <p:regular r:id="rId131"/>
      <p:bold r:id="rId132"/>
      <p:italic r:id="rId133"/>
      <p:boldItalic r:id="rId134"/>
    </p:embeddedFont>
    <p:embeddedFont>
      <p:font typeface="Quattrocento Sans"/>
      <p:regular r:id="rId135"/>
      <p:bold r:id="rId136"/>
      <p:italic r:id="rId137"/>
      <p:boldItalic r:id="rId138"/>
    </p:embeddedFont>
    <p:embeddedFont>
      <p:font typeface="Source Sans Pro"/>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43" roundtripDataSignature="AMtx7mjuCu5U4doU+Mgt1vd1BySip8mIJ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3" name="Mudit Khet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29B2D5-9748-45CE-A2F6-6F620A377991}">
  <a:tblStyle styleId="{5329B2D5-9748-45CE-A2F6-6F620A377991}"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8E8E8"/>
          </a:solidFill>
        </a:fill>
      </a:tcStyle>
    </a:band1H>
    <a:band2H>
      <a:tcTxStyle b="off" i="off"/>
    </a:band2H>
    <a:band1V>
      <a:tcTxStyle b="off" i="off"/>
      <a:tcStyle>
        <a:fill>
          <a:solidFill>
            <a:srgbClr val="E8E8E8"/>
          </a:solidFill>
        </a:fill>
      </a:tcStyle>
    </a:band1V>
    <a:band2V>
      <a:tcTxStyle b="off" i="off"/>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ff" i="off"/>
    </a:seCell>
    <a:swCell>
      <a:tcTxStyle b="off" i="off"/>
    </a:swCell>
    <a:firstRow>
      <a:tcTxStyle b="on" i="off">
        <a:font>
          <a:latin typeface="Arial"/>
          <a:ea typeface="Arial"/>
          <a:cs typeface="Arial"/>
        </a:font>
        <a:schemeClr val="lt1"/>
      </a:tcTxStyle>
      <a:tcStyle>
        <a:fill>
          <a:solidFill>
            <a:schemeClr val="dk1"/>
          </a:solidFill>
        </a:fill>
      </a:tcStyle>
    </a:firstRow>
    <a:neCell>
      <a:tcTxStyle b="off" i="off"/>
    </a:neCell>
    <a:nwCell>
      <a:tcTxStyle b="off" i="off"/>
    </a:nwCell>
  </a:tblStyle>
  <a:tblStyle styleId="{6C30AF5D-067F-4F91-B167-1D215CCD79B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Montserrat-italic.fntdata"/><Relationship Id="rId128" Type="http://schemas.openxmlformats.org/officeDocument/2006/relationships/font" Target="fonts/Montserrat-bold.fntdata"/><Relationship Id="rId127" Type="http://schemas.openxmlformats.org/officeDocument/2006/relationships/font" Target="fonts/Montserrat-regular.fntdata"/><Relationship Id="rId126" Type="http://schemas.openxmlformats.org/officeDocument/2006/relationships/font" Target="fonts/Roboto-boldItalic.fntdata"/><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Roboto-italic.fntdata"/><Relationship Id="rId29" Type="http://schemas.openxmlformats.org/officeDocument/2006/relationships/slide" Target="slides/slide22.xml"/><Relationship Id="rId124" Type="http://schemas.openxmlformats.org/officeDocument/2006/relationships/font" Target="fonts/Roboto-bold.fntdata"/><Relationship Id="rId123" Type="http://schemas.openxmlformats.org/officeDocument/2006/relationships/font" Target="fonts/Roboto-regular.fntdata"/><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3" Type="http://customschemas.google.com/relationships/presentationmetadata" Target="metadata"/><Relationship Id="rId142" Type="http://schemas.openxmlformats.org/officeDocument/2006/relationships/font" Target="fonts/SourceSansPro-boldItalic.fntdata"/><Relationship Id="rId141" Type="http://schemas.openxmlformats.org/officeDocument/2006/relationships/font" Target="fonts/SourceSansPro-italic.fntdata"/><Relationship Id="rId140" Type="http://schemas.openxmlformats.org/officeDocument/2006/relationships/font" Target="fonts/SourceSansPro-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SourceSansPro-regular.fntdata"/><Relationship Id="rId138" Type="http://schemas.openxmlformats.org/officeDocument/2006/relationships/font" Target="fonts/QuattrocentoSans-boldItalic.fntdata"/><Relationship Id="rId137" Type="http://schemas.openxmlformats.org/officeDocument/2006/relationships/font" Target="fonts/QuattrocentoSans-italic.fntdata"/><Relationship Id="rId132" Type="http://schemas.openxmlformats.org/officeDocument/2006/relationships/font" Target="fonts/Lora-bold.fntdata"/><Relationship Id="rId131" Type="http://schemas.openxmlformats.org/officeDocument/2006/relationships/font" Target="fonts/Lora-regular.fntdata"/><Relationship Id="rId130" Type="http://schemas.openxmlformats.org/officeDocument/2006/relationships/font" Target="fonts/Montserrat-boldItalic.fntdata"/><Relationship Id="rId136" Type="http://schemas.openxmlformats.org/officeDocument/2006/relationships/font" Target="fonts/QuattrocentoSans-bold.fntdata"/><Relationship Id="rId135" Type="http://schemas.openxmlformats.org/officeDocument/2006/relationships/font" Target="fonts/QuattrocentoSans-regular.fntdata"/><Relationship Id="rId134" Type="http://schemas.openxmlformats.org/officeDocument/2006/relationships/font" Target="fonts/Lora-boldItalic.fntdata"/><Relationship Id="rId133" Type="http://schemas.openxmlformats.org/officeDocument/2006/relationships/font" Target="fonts/Lora-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7-17T16:07:32.108">
    <p:pos x="386" y="2053"/>
    <p:text>Replace by "Please send your query in chat, so we can direct you towards the right resource."</p:text>
    <p:extLst>
      <p:ext uri="{C676402C-5697-4E1C-873F-D02D1690AC5C}">
        <p15:threadingInfo timeZoneBias="0"/>
      </p:ext>
      <p:ext uri="http://customooxmlschemas.google.com/">
        <go:slidesCustomData xmlns:go="http://customooxmlschemas.google.com/" commentPostId="AAAAcwSvSGI"/>
      </p:ext>
    </p:extLst>
  </p:cm>
  <p:cm authorId="0" idx="2" dt="2022-07-17T16:07:20.904">
    <p:pos x="386" y="2153"/>
    <p:text>replace by "programmed before, that's also OK. In this course, we will write some programs to demonstrate dev fundamentals."</p:text>
    <p:extLst>
      <p:ext uri="{C676402C-5697-4E1C-873F-D02D1690AC5C}">
        <p15:threadingInfo timeZoneBias="0"/>
      </p:ext>
      <p:ext uri="http://customooxmlschemas.google.com/">
        <go:slidesCustomData xmlns:go="http://customooxmlschemas.google.com/" commentPostId="AAAAcwSvSGE"/>
      </p:ext>
    </p:extLst>
  </p:cm>
  <p:cm authorId="0" idx="3" dt="2022-07-17T16:09:41.892">
    <p:pos x="386" y="1034"/>
    <p:text>Replace by "Software Development", whatever is most suitable.</p:text>
    <p:extLst>
      <p:ext uri="{C676402C-5697-4E1C-873F-D02D1690AC5C}">
        <p15:threadingInfo timeZoneBias="0"/>
      </p:ext>
      <p:ext uri="http://customooxmlschemas.google.com/">
        <go:slidesCustomData xmlns:go="http://customooxmlschemas.google.com/" commentPostId="AAAAcwSvSGA"/>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 dt="2022-07-17T16:29:34.684">
    <p:pos x="389" y="2088"/>
    <p:text>Pre- and post-conditions</p:text>
    <p:extLst>
      <p:ext uri="{C676402C-5697-4E1C-873F-D02D1690AC5C}">
        <p15:threadingInfo timeZoneBias="0"/>
      </p:ext>
      <p:ext uri="http://customooxmlschemas.google.com/">
        <go:slidesCustomData xmlns:go="http://customooxmlschemas.google.com/" commentPostId="AAAAcyLbG_U"/>
      </p:ext>
    </p:extLst>
  </p:cm>
  <p:cm authorId="0" idx="21" dt="2022-07-17T16:28:17.851">
    <p:pos x="389" y="1084"/>
    <p:text>Reduces</p:text>
    <p:extLst>
      <p:ext uri="{C676402C-5697-4E1C-873F-D02D1690AC5C}">
        <p15:threadingInfo timeZoneBias="0"/>
      </p:ext>
      <p:ext uri="http://customooxmlschemas.google.com/">
        <go:slidesCustomData xmlns:go="http://customooxmlschemas.google.com/" commentPostId="AAAAcyLbG_E"/>
      </p:ext>
    </p:extLst>
  </p:cm>
  <p:cm authorId="0" idx="22" dt="2022-07-17T16:28:44.799">
    <p:pos x="389" y="1184"/>
    <p:text>Enables team formation</p:text>
    <p:extLst>
      <p:ext uri="{C676402C-5697-4E1C-873F-D02D1690AC5C}">
        <p15:threadingInfo timeZoneBias="0"/>
      </p:ext>
      <p:ext uri="http://customooxmlschemas.google.com/">
        <go:slidesCustomData xmlns:go="http://customooxmlschemas.google.com/" commentPostId="AAAAcyLbG_M"/>
      </p:ext>
    </p:extLst>
  </p:cm>
  <p:cm authorId="0" idx="23" dt="2022-07-17T16:27:08.501">
    <p:pos x="326" y="332"/>
    <p:text>Why?</p:text>
    <p:extLst>
      <p:ext uri="{C676402C-5697-4E1C-873F-D02D1690AC5C}">
        <p15:threadingInfo timeZoneBias="0"/>
      </p:ext>
      <p:ext uri="http://customooxmlschemas.google.com/">
        <go:slidesCustomData xmlns:go="http://customooxmlschemas.google.com/" commentPostId="AAAAcyLbG-8"/>
      </p:ext>
    </p:extLst>
  </p:cm>
  <p:cm authorId="0" idx="24" dt="2022-07-17T16:27:58.724">
    <p:pos x="389" y="1284"/>
    <p:text>Leads</p:text>
    <p:extLst>
      <p:ext uri="{C676402C-5697-4E1C-873F-D02D1690AC5C}">
        <p15:threadingInfo timeZoneBias="0"/>
      </p:ext>
      <p:ext uri="http://customooxmlschemas.google.com/">
        <go:slidesCustomData xmlns:go="http://customooxmlschemas.google.com/" commentPostId="AAAAcyLbG_A"/>
      </p:ext>
    </p:extLst>
  </p:cm>
  <p:cm authorId="0" idx="25" dt="2022-07-17T16:28:29.855">
    <p:pos x="389" y="1384"/>
    <p:text>Enables</p:text>
    <p:extLst>
      <p:ext uri="{C676402C-5697-4E1C-873F-D02D1690AC5C}">
        <p15:threadingInfo timeZoneBias="0"/>
      </p:ext>
      <p:ext uri="http://customooxmlschemas.google.com/">
        <go:slidesCustomData xmlns:go="http://customooxmlschemas.google.com/" commentPostId="AAAAcyLbG_I"/>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2-07-17T16:35:31.930">
    <p:pos x="326" y="1141"/>
    <p:text>replace by "in one go.", as "one fell swoop" indicates very quickly, that is not the case here.</p:text>
    <p:extLst>
      <p:ext uri="{C676402C-5697-4E1C-873F-D02D1690AC5C}">
        <p15:threadingInfo timeZoneBias="0"/>
      </p:ext>
      <p:ext uri="http://customooxmlschemas.google.com/">
        <go:slidesCustomData xmlns:go="http://customooxmlschemas.google.com/" commentPostId="AAAAcyLbG_o"/>
      </p:ext>
    </p:extLst>
  </p:cm>
  <p:cm authorId="0" idx="27" dt="2022-07-17T16:33:18.302">
    <p:pos x="326" y="1241"/>
    <p:text>step-by-step, sequential process.</p:text>
    <p:extLst>
      <p:ext uri="{C676402C-5697-4E1C-873F-D02D1690AC5C}">
        <p15:threadingInfo timeZoneBias="0"/>
      </p:ext>
      <p:ext uri="http://customooxmlschemas.google.com/">
        <go:slidesCustomData xmlns:go="http://customooxmlschemas.google.com/" commentPostId="AAAAcyLbG_g"/>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2-07-17T16:36:01.049">
    <p:pos x="326" y="1141"/>
    <p:text>changes</p:text>
    <p:extLst>
      <p:ext uri="{C676402C-5697-4E1C-873F-D02D1690AC5C}">
        <p15:threadingInfo timeZoneBias="0"/>
      </p:ext>
      <p:ext uri="http://customooxmlschemas.google.com/">
        <go:slidesCustomData xmlns:go="http://customooxmlschemas.google.com/" commentPostId="AAAAcyLbG_s"/>
      </p:ext>
    </p:extLst>
  </p:cm>
  <p:cm authorId="0" idx="29" dt="2022-07-17T16:36:45.099">
    <p:pos x="326" y="1241"/>
    <p:text>insert after, "first"</p:text>
    <p:extLst>
      <p:ext uri="{C676402C-5697-4E1C-873F-D02D1690AC5C}">
        <p15:threadingInfo timeZoneBias="0"/>
      </p:ext>
      <p:ext uri="http://customooxmlschemas.google.com/">
        <go:slidesCustomData xmlns:go="http://customooxmlschemas.google.com/" commentPostId="AAAAcyLbG_w"/>
      </p:ext>
    </p:extLst>
  </p:cm>
  <p:cm authorId="0" idx="30" dt="2022-07-17T16:37:10.944">
    <p:pos x="326" y="1341"/>
    <p:text>insert after, "quick and"</p:text>
    <p:extLst>
      <p:ext uri="{C676402C-5697-4E1C-873F-D02D1690AC5C}">
        <p15:threadingInfo timeZoneBias="0"/>
      </p:ext>
      <p:ext uri="http://customooxmlschemas.google.com/">
        <go:slidesCustomData xmlns:go="http://customooxmlschemas.google.com/" commentPostId="AAAAcyLbG_0"/>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1" dt="2022-07-17T16:41:11.050">
    <p:pos x="6000" y="0"/>
    <p:text>The Tools under the Umbrella and on the Perspective/Analytical line do not match. Only three (Scrum, XP, and RUP) are common.</p:text>
    <p:extLst>
      <p:ext uri="{C676402C-5697-4E1C-873F-D02D1690AC5C}">
        <p15:threadingInfo timeZoneBias="0"/>
      </p:ext>
      <p:ext uri="http://customooxmlschemas.google.com/">
        <go:slidesCustomData xmlns:go="http://customooxmlschemas.google.com/" commentPostId="AAAAcyLbHAA"/>
      </p:ext>
    </p:extLst>
  </p:cm>
  <p:cm authorId="0" idx="32" dt="2022-07-17T16:38:29.824">
    <p:pos x="-1" y="3059"/>
    <p:text>Give link to the source, or if he is a teammate, then you can leave it altogether as learners my not know who Haresh is.</p:text>
    <p:extLst>
      <p:ext uri="{C676402C-5697-4E1C-873F-D02D1690AC5C}">
        <p15:threadingInfo timeZoneBias="0"/>
      </p:ext>
      <p:ext uri="http://customooxmlschemas.google.com/">
        <go:slidesCustomData xmlns:go="http://customooxmlschemas.google.com/" commentPostId="AAAAcyLbG_4"/>
      </p:ext>
    </p:extLst>
  </p:cm>
  <p:cm authorId="0" idx="33" dt="2022-07-17T16:39:17.596">
    <p:pos x="4294" y="675"/>
    <p:text>, and over</p:text>
    <p:extLst>
      <p:ext uri="{C676402C-5697-4E1C-873F-D02D1690AC5C}">
        <p15:threadingInfo timeZoneBias="0"/>
      </p:ext>
      <p:ext uri="http://customooxmlschemas.google.com/">
        <go:slidesCustomData xmlns:go="http://customooxmlschemas.google.com/" commentPostId="AAAAcyLbG_8"/>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4" dt="2022-07-17T16:44:20.454">
    <p:pos x="986" y="2593"/>
    <p:text>insert after, "like a goal or timeout"</p:text>
    <p:extLst>
      <p:ext uri="{C676402C-5697-4E1C-873F-D02D1690AC5C}">
        <p15:threadingInfo timeZoneBias="0"/>
      </p:ext>
      <p:ext uri="http://customooxmlschemas.google.com/">
        <go:slidesCustomData xmlns:go="http://customooxmlschemas.google.com/" commentPostId="AAAAcyLbHAI"/>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5" dt="2022-07-17T16:45:57.556">
    <p:pos x="326" y="1669"/>
    <p:text>Indent the sub-points.</p:text>
    <p:extLst>
      <p:ext uri="{C676402C-5697-4E1C-873F-D02D1690AC5C}">
        <p15:threadingInfo timeZoneBias="0"/>
      </p:ext>
      <p:ext uri="http://customooxmlschemas.google.com/">
        <go:slidesCustomData xmlns:go="http://customooxmlschemas.google.com/" commentPostId="AAAAcyLbHAQ"/>
      </p:ext>
    </p:extLst>
  </p:cm>
  <p:cm authorId="0" idx="36" dt="2022-07-17T16:45:20.696">
    <p:pos x="370" y="946"/>
    <p:text>DevOps model</p:text>
    <p:extLst>
      <p:ext uri="{C676402C-5697-4E1C-873F-D02D1690AC5C}">
        <p15:threadingInfo timeZoneBias="0"/>
      </p:ext>
      <p:ext uri="http://customooxmlschemas.google.com/">
        <go:slidesCustomData xmlns:go="http://customooxmlschemas.google.com/" commentPostId="AAAAcyLbHAM"/>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7" dt="2022-07-17T16:49:02.262">
    <p:pos x="326" y="833"/>
    <p:text>Sprint is a Scrum keyword. use "Iteration"</p:text>
    <p:extLst>
      <p:ext uri="{C676402C-5697-4E1C-873F-D02D1690AC5C}">
        <p15:threadingInfo timeZoneBias="0"/>
      </p:ext>
      <p:ext uri="http://customooxmlschemas.google.com/">
        <go:slidesCustomData xmlns:go="http://customooxmlschemas.google.com/" commentPostId="AAAAcyMKWEw"/>
      </p:ext>
    </p:extLst>
  </p:cm>
  <p:cm authorId="0" idx="38" dt="2022-07-17T16:47:06.599">
    <p:pos x="2896" y="833"/>
    <p:text>highly structured</p:text>
    <p:extLst>
      <p:ext uri="{C676402C-5697-4E1C-873F-D02D1690AC5C}">
        <p15:threadingInfo timeZoneBias="0"/>
      </p:ext>
      <p:ext uri="http://customooxmlschemas.google.com/">
        <go:slidesCustomData xmlns:go="http://customooxmlschemas.google.com/" commentPostId="AAAAcyMKWEg"/>
      </p:ext>
    </p:extLst>
  </p:cm>
  <p:cm authorId="0" idx="39" dt="2022-07-17T16:47:53.144">
    <p:pos x="2896" y="933"/>
    <p:text>insert before, "In"</p:text>
    <p:extLst>
      <p:ext uri="{C676402C-5697-4E1C-873F-D02D1690AC5C}">
        <p15:threadingInfo timeZoneBias="0"/>
      </p:ext>
      <p:ext uri="http://customooxmlschemas.google.com/">
        <go:slidesCustomData xmlns:go="http://customooxmlschemas.google.com/" commentPostId="AAAAcyMKWEo"/>
      </p:ext>
    </p:extLst>
  </p:cm>
  <p:cm authorId="0" idx="40" dt="2022-07-17T16:46:37.441">
    <p:pos x="2896" y="1033"/>
    <p:text>linear or sequential</p:text>
    <p:extLst>
      <p:ext uri="{C676402C-5697-4E1C-873F-D02D1690AC5C}">
        <p15:threadingInfo timeZoneBias="0"/>
      </p:ext>
      <p:ext uri="http://customooxmlschemas.google.com/">
        <go:slidesCustomData xmlns:go="http://customooxmlschemas.google.com/" commentPostId="AAAAcyLbHAU"/>
      </p:ext>
    </p:extLst>
  </p:cm>
  <p:cm authorId="0" idx="41" dt="2022-07-17T16:48:34.890">
    <p:pos x="326" y="933"/>
    <p:text>requirements while the development process is on</p:text>
    <p:extLst>
      <p:ext uri="{C676402C-5697-4E1C-873F-D02D1690AC5C}">
        <p15:threadingInfo timeZoneBias="0"/>
      </p:ext>
      <p:ext uri="http://customooxmlschemas.google.com/">
        <go:slidesCustomData xmlns:go="http://customooxmlschemas.google.com/" commentPostId="AAAAcyMKWEs"/>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2" dt="2022-07-17T16:58:08.755">
    <p:pos x="453" y="1721"/>
    <p:text>Not needed, as it is the title of the next slide.
OR
you can give the agenda points for this section.</p:text>
    <p:extLst>
      <p:ext uri="{C676402C-5697-4E1C-873F-D02D1690AC5C}">
        <p15:threadingInfo timeZoneBias="0"/>
      </p:ext>
      <p:ext uri="http://customooxmlschemas.google.com/">
        <go:slidesCustomData xmlns:go="http://customooxmlschemas.google.com/" commentPostId="AAAAcyMKWFY"/>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3" dt="2022-07-17T17:07:44.604">
    <p:pos x="386" y="926"/>
    <p:text>Sequence should be: 2, 3, 1, and 4</p:text>
    <p:extLst>
      <p:ext uri="{C676402C-5697-4E1C-873F-D02D1690AC5C}">
        <p15:threadingInfo timeZoneBias="0"/>
      </p:ext>
      <p:ext uri="http://customooxmlschemas.google.com/">
        <go:slidesCustomData xmlns:go="http://customooxmlschemas.google.com/" commentPostId="AAAAcyMKWFc"/>
      </p:ext>
    </p:extLst>
  </p:cm>
  <p:cm authorId="0" idx="44" dt="2022-07-17T17:07:44.604">
    <p:pos x="386" y="926"/>
    <p:text>Even the slides later do not conform to the current sequence of agenda points</p:text>
    <p:extLst>
      <p:ext uri="{C676402C-5697-4E1C-873F-D02D1690AC5C}">
        <p15:threadingInfo timeZoneBias="0">
          <p15:parentCm authorId="0" idx="43"/>
        </p15:threadingInfo>
      </p:ext>
      <p:ext uri="http://customooxmlschemas.google.com/">
        <go:slidesCustomData xmlns:go="http://customooxmlschemas.google.com/" commentPostId="AAAAcyMM2T8"/>
      </p:ext>
    </p:extLst>
  </p:cm>
  <p:cm authorId="0" idx="45" dt="2022-07-17T16:59:13.558">
    <p:pos x="386" y="1026"/>
    <p:text>What is version control?</p:text>
    <p:extLst>
      <p:ext uri="{C676402C-5697-4E1C-873F-D02D1690AC5C}">
        <p15:threadingInfo timeZoneBias="0"/>
      </p:ext>
      <p:ext uri="http://customooxmlschemas.google.com/">
        <go:slidesCustomData xmlns:go="http://customooxmlschemas.google.com/" commentPostId="AAAAcyMKWFg"/>
      </p:ext>
    </p:extLst>
  </p:cm>
  <p:cm authorId="0" idx="46" dt="2022-07-17T16:59:38.530">
    <p:pos x="386" y="1126"/>
    <p:text>special?</p:text>
    <p:extLst>
      <p:ext uri="{C676402C-5697-4E1C-873F-D02D1690AC5C}">
        <p15:threadingInfo timeZoneBias="0"/>
      </p:ext>
      <p:ext uri="http://customooxmlschemas.google.com/">
        <go:slidesCustomData xmlns:go="http://customooxmlschemas.google.com/" commentPostId="AAAAcyMKWFk"/>
      </p:ext>
    </p:extLs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7" dt="2022-07-17T17:00:27.943">
    <p:pos x="386" y="931"/>
    <p:text>(it is not same as GitHub)</p:text>
    <p:extLst>
      <p:ext uri="{C676402C-5697-4E1C-873F-D02D1690AC5C}">
        <p15:threadingInfo timeZoneBias="0"/>
      </p:ext>
      <p:ext uri="http://customooxmlschemas.google.com/">
        <go:slidesCustomData xmlns:go="http://customooxmlschemas.google.com/" commentPostId="AAAAcyMKWFo"/>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7-17T16:08:37.162">
    <p:pos x="386" y="926"/>
    <p:text>Replace by "the software development process."</p:text>
    <p:extLst>
      <p:ext uri="{C676402C-5697-4E1C-873F-D02D1690AC5C}">
        <p15:threadingInfo timeZoneBias="0"/>
      </p:ext>
      <p:ext uri="http://customooxmlschemas.google.com/">
        <go:slidesCustomData xmlns:go="http://customooxmlschemas.google.com/" commentPostId="AAAAcwVc0fM"/>
      </p:ext>
    </p:extLst>
  </p:cm>
  <p:cm authorId="0" idx="5" dt="2022-07-17T16:09:28.440">
    <p:pos x="386" y="1026"/>
    <p:text>Serves as an entrypoint in the world of software development</p:text>
    <p:extLst>
      <p:ext uri="{C676402C-5697-4E1C-873F-D02D1690AC5C}">
        <p15:threadingInfo timeZoneBias="0"/>
      </p:ext>
      <p:ext uri="http://customooxmlschemas.google.com/">
        <go:slidesCustomData xmlns:go="http://customooxmlschemas.google.com/" commentPostId="AAAAcwVc0fQ"/>
      </p:ext>
    </p:extLst>
  </p:cm>
  <p:cm authorId="0" idx="6" dt="2022-07-17T16:08:19.032">
    <p:pos x="386" y="449"/>
    <p:text>Replace By
"Why take a course on Dev Fundamentals?"
OR
"Why study Dev Fundamentals?"</p:text>
    <p:extLst>
      <p:ext uri="{C676402C-5697-4E1C-873F-D02D1690AC5C}">
        <p15:threadingInfo timeZoneBias="0"/>
      </p:ext>
      <p:ext uri="http://customooxmlschemas.google.com/">
        <go:slidesCustomData xmlns:go="http://customooxmlschemas.google.com/" commentPostId="AAAAcwSvSGM"/>
      </p:ext>
    </p:extLs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8" dt="2022-07-17T17:01:29.447">
    <p:pos x="326" y="332"/>
    <p:text>How GitHub works?</p:text>
    <p:extLst>
      <p:ext uri="{C676402C-5697-4E1C-873F-D02D1690AC5C}">
        <p15:threadingInfo timeZoneBias="0"/>
      </p:ext>
      <p:ext uri="http://customooxmlschemas.google.com/">
        <go:slidesCustomData xmlns:go="http://customooxmlschemas.google.com/" commentPostId="AAAAcyMKWFw"/>
      </p:ext>
    </p:extLs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9" dt="2022-07-17T17:08:20.269">
    <p:pos x="6000" y="0"/>
    <p:text>Use separate font (consolas or courier) for code/commands.</p:text>
    <p:extLst>
      <p:ext uri="{C676402C-5697-4E1C-873F-D02D1690AC5C}">
        <p15:threadingInfo timeZoneBias="0"/>
      </p:ext>
      <p:ext uri="http://customooxmlschemas.google.com/">
        <go:slidesCustomData xmlns:go="http://customooxmlschemas.google.com/" commentPostId="AAAAcyMM2UA"/>
      </p:ext>
    </p:extLs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0" dt="2022-07-17T17:10:57.450">
    <p:pos x="6000" y="0"/>
    <p:text>Use separate font (consolas or courier) for code/commands.
Use different font colors for code/commands and comments.
use screenshots to show output.</p:text>
    <p:extLst>
      <p:ext uri="{C676402C-5697-4E1C-873F-D02D1690AC5C}">
        <p15:threadingInfo timeZoneBias="0"/>
      </p:ext>
      <p:ext uri="http://customooxmlschemas.google.com/">
        <go:slidesCustomData xmlns:go="http://customooxmlschemas.google.com/" commentPostId="AAAAcyMM2UU"/>
      </p:ext>
    </p:extLs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1" dt="2022-07-17T17:14:32.602">
    <p:pos x="453" y="1721"/>
    <p:text>Not needed, as it is the title of the next slide.
OR
you can give the agenda points for this section.</p:text>
    <p:extLst>
      <p:ext uri="{C676402C-5697-4E1C-873F-D02D1690AC5C}">
        <p15:threadingInfo timeZoneBias="0"/>
      </p:ext>
      <p:ext uri="http://customooxmlschemas.google.com/">
        <go:slidesCustomData xmlns:go="http://customooxmlschemas.google.com/" commentPostId="AAAAcyMM2Us"/>
      </p:ext>
    </p:extLs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2" dt="2022-07-17T17:35:06.347">
    <p:pos x="3962" y="1748"/>
    <p:text>Dev</p:text>
    <p:extLst>
      <p:ext uri="{C676402C-5697-4E1C-873F-D02D1690AC5C}">
        <p15:threadingInfo timeZoneBias="0"/>
      </p:ext>
      <p:ext uri="http://customooxmlschemas.google.com/">
        <go:slidesCustomData xmlns:go="http://customooxmlschemas.google.com/" commentPostId="AAAAcyN1x_k"/>
      </p:ext>
    </p:extLs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3" dt="2022-07-17T17:38:27.479">
    <p:pos x="6000" y="0"/>
    <p:text>Very cluttered slide, without transition or animation.
You can add animation to reveal separate points as you discuss each point/stage</p:text>
    <p:extLst>
      <p:ext uri="{C676402C-5697-4E1C-873F-D02D1690AC5C}">
        <p15:threadingInfo timeZoneBias="0"/>
      </p:ext>
      <p:ext uri="http://customooxmlschemas.google.com/">
        <go:slidesCustomData xmlns:go="http://customooxmlschemas.google.com/" commentPostId="AAAAcyN1x_0"/>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7-17T16:12:58.488">
    <p:pos x="386" y="1130"/>
    <p:text>replace by "hands-on experience in build, integration, and"</p:text>
    <p:extLst>
      <p:ext uri="{C676402C-5697-4E1C-873F-D02D1690AC5C}">
        <p15:threadingInfo timeZoneBias="0"/>
      </p:ext>
      <p:ext uri="http://customooxmlschemas.google.com/">
        <go:slidesCustomData xmlns:go="http://customooxmlschemas.google.com/" commentPostId="AAAAcwVc0fY"/>
      </p:ext>
    </p:extLst>
  </p:cm>
  <p:cm authorId="0" idx="8" dt="2022-07-17T16:13:18.116">
    <p:pos x="386" y="1230"/>
    <p:text>DevOps</p:text>
    <p:extLst>
      <p:ext uri="{C676402C-5697-4E1C-873F-D02D1690AC5C}">
        <p15:threadingInfo timeZoneBias="0"/>
      </p:ext>
      <p:ext uri="http://customooxmlschemas.google.com/">
        <go:slidesCustomData xmlns:go="http://customooxmlschemas.google.com/" commentPostId="AAAAcwVc0fc"/>
      </p:ext>
    </p:extLst>
  </p:cm>
  <p:cm authorId="0" idx="9" dt="2022-07-17T16:14:11.811">
    <p:pos x="386" y="1330"/>
    <p:text>Two ands: "&amp;" and "and"
replace by  "and its development lifecycle"</p:text>
    <p:extLst>
      <p:ext uri="{C676402C-5697-4E1C-873F-D02D1690AC5C}">
        <p15:threadingInfo timeZoneBias="0"/>
      </p:ext>
      <p:ext uri="http://customooxmlschemas.google.com/">
        <go:slidesCustomData xmlns:go="http://customooxmlschemas.google.com/" commentPostId="AAAAcwVc0fg"/>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7-17T16:17:20.604">
    <p:pos x="386" y="926"/>
    <p:text>insert after "software development"</p:text>
    <p:extLst>
      <p:ext uri="{C676402C-5697-4E1C-873F-D02D1690AC5C}">
        <p15:threadingInfo timeZoneBias="0"/>
      </p:ext>
      <p:ext uri="http://customooxmlschemas.google.com/">
        <go:slidesCustomData xmlns:go="http://customooxmlschemas.google.com/" commentPostId="AAAAcwVc0fo"/>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7-17T16:20:46.756">
    <p:pos x="386" y="926"/>
    <p:text>break into separate points:
&gt;&gt; Shortly, you'll have a copy of all the course materials. 
&gt;&gt; We will be using a Virtual lab environment for all our exercises, which will be discussed shortly.
&gt;&gt; You will be following along in the virtual lab environment doing coding exercises.</p:text>
    <p:extLst>
      <p:ext uri="{C676402C-5697-4E1C-873F-D02D1690AC5C}">
        <p15:threadingInfo timeZoneBias="0"/>
      </p:ext>
      <p:ext uri="http://customooxmlschemas.google.com/">
        <go:slidesCustomData xmlns:go="http://customooxmlschemas.google.com/" commentPostId="AAAAcwVc0f0"/>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7-17T16:21:40.307">
    <p:pos x="2802" y="147"/>
    <p:text>more appropriate is "Learner"</p:text>
    <p:extLst>
      <p:ext uri="{C676402C-5697-4E1C-873F-D02D1690AC5C}">
        <p15:threadingInfo timeZoneBias="0"/>
      </p:ext>
      <p:ext uri="http://customooxmlschemas.google.com/">
        <go:slidesCustomData xmlns:go="http://customooxmlschemas.google.com/" commentPostId="AAAAcwVc0f8"/>
      </p:ext>
    </p:extLst>
  </p:cm>
  <p:cm authorId="0" idx="13" dt="2022-07-17T16:21:13.130">
    <p:pos x="3700" y="1121"/>
    <p:text>or any other</p:text>
    <p:extLst>
      <p:ext uri="{C676402C-5697-4E1C-873F-D02D1690AC5C}">
        <p15:threadingInfo timeZoneBias="0"/>
      </p:ext>
      <p:ext uri="http://customooxmlschemas.google.com/">
        <go:slidesCustomData xmlns:go="http://customooxmlschemas.google.com/" commentPostId="AAAAcwVc0f4"/>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7-17T16:24:18.915">
    <p:pos x="453" y="1721"/>
    <p:text>Not needed, as it is the title of the next slide.
OR
you can give the agenda points for this section.</p:text>
    <p:extLst>
      <p:ext uri="{C676402C-5697-4E1C-873F-D02D1690AC5C}">
        <p15:threadingInfo timeZoneBias="0"/>
      </p:ext>
      <p:ext uri="http://customooxmlschemas.google.com/">
        <go:slidesCustomData xmlns:go="http://customooxmlschemas.google.com/" commentPostId="AAAAcwVc0gE"/>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2-07-17T16:25:07.597">
    <p:pos x="326" y="332"/>
    <p:text>We Trying to Accomplish?</p:text>
    <p:extLst>
      <p:ext uri="{C676402C-5697-4E1C-873F-D02D1690AC5C}">
        <p15:threadingInfo timeZoneBias="0"/>
      </p:ext>
      <p:ext uri="http://customooxmlschemas.google.com/">
        <go:slidesCustomData xmlns:go="http://customooxmlschemas.google.com/" commentPostId="AAAAcwVc0gI"/>
      </p:ext>
    </p:extLst>
  </p:cm>
  <p:cm authorId="0" idx="16" dt="2022-07-17T16:25:54.663">
    <p:pos x="386" y="926"/>
    <p:text>insert before, "SDLC"</p:text>
    <p:extLst>
      <p:ext uri="{C676402C-5697-4E1C-873F-D02D1690AC5C}">
        <p15:threadingInfo timeZoneBias="0"/>
      </p:ext>
      <p:ext uri="http://customooxmlschemas.google.com/">
        <go:slidesCustomData xmlns:go="http://customooxmlschemas.google.com/" commentPostId="AAAAcwVc0gQ"/>
      </p:ext>
    </p:extLst>
  </p:cm>
  <p:cm authorId="0" idx="17" dt="2022-07-17T16:25:24.315">
    <p:pos x="386" y="1026"/>
    <p:text>is SDLC?</p:text>
    <p:extLst>
      <p:ext uri="{C676402C-5697-4E1C-873F-D02D1690AC5C}">
        <p15:threadingInfo timeZoneBias="0"/>
      </p:ext>
      <p:ext uri="http://customooxmlschemas.google.com/">
        <go:slidesCustomData xmlns:go="http://customooxmlschemas.google.com/" commentPostId="AAAAcwVc0gM"/>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2-07-17T16:26:53.044">
    <p:pos x="386" y="926"/>
    <p:text>lifecycle</p:text>
    <p:extLst>
      <p:ext uri="{C676402C-5697-4E1C-873F-D02D1690AC5C}">
        <p15:threadingInfo timeZoneBias="0"/>
      </p:ext>
      <p:ext uri="http://customooxmlschemas.google.com/">
        <go:slidesCustomData xmlns:go="http://customooxmlschemas.google.com/" commentPostId="AAAAcwVc0gc"/>
      </p:ext>
    </p:extLst>
  </p:cm>
  <p:cm authorId="0" idx="19" dt="2022-07-17T16:26:41.059">
    <p:pos x="386" y="1026"/>
    <p:text>evolve, and enter stasis</p:text>
    <p:extLst>
      <p:ext uri="{C676402C-5697-4E1C-873F-D02D1690AC5C}">
        <p15:threadingInfo timeZoneBias="0"/>
      </p:ext>
      <p:ext uri="http://customooxmlschemas.google.com/">
        <go:slidesCustomData xmlns:go="http://customooxmlschemas.google.com/" commentPostId="AAAAcwVc0g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earningindustry.com/writing-learning-objectives-for-elearning-what-elearning-professionals-should-know"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404040"/>
                </a:solidFill>
                <a:latin typeface="Calibri"/>
                <a:ea typeface="Calibri"/>
                <a:cs typeface="Calibri"/>
                <a:sym typeface="Calibri"/>
              </a:rPr>
              <a:t>Mandatory</a:t>
            </a:r>
            <a:r>
              <a:rPr lang="en-US" sz="1200">
                <a:solidFill>
                  <a:srgbClr val="404040"/>
                </a:solidFill>
                <a:latin typeface="Calibri"/>
                <a:ea typeface="Calibri"/>
                <a:cs typeface="Calibri"/>
                <a:sym typeface="Calibri"/>
              </a:rPr>
              <a:t> </a:t>
            </a:r>
            <a:endParaRPr b="1"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US" sz="1200">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US" sz="1200">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bullets as per your course.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186" name="Google Shape;18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6eb56962f1_0_14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86" name="Google Shape;1286;g16eb56962f1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6eb56962f1_0_15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94" name="Google Shape;1294;g16eb56962f1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6eb56962f1_0_16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02" name="Google Shape;1302;g16eb56962f1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6eb56962f1_0_17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10" name="Google Shape;1310;g16eb56962f1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6eb56962f1_0_18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18" name="Google Shape;1318;g16eb56962f1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6eb56962f1_0_19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26" name="Google Shape;1326;g16eb56962f1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688ddaa0e3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34" name="Google Shape;1334;g1688ddaa0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17467967dfa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40" name="Google Shape;1340;g17467967d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7467967dfa_0_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48" name="Google Shape;1348;g17467967df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7467967dfa_0_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56" name="Google Shape;1356;g17467967df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6d24512b32_0_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US" sz="1200">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b="1" sz="1200">
              <a:solidFill>
                <a:schemeClr val="dk1"/>
              </a:solidFill>
              <a:latin typeface="Calibri"/>
              <a:ea typeface="Calibri"/>
              <a:cs typeface="Calibri"/>
              <a:sym typeface="Calibri"/>
            </a:endParaRPr>
          </a:p>
        </p:txBody>
      </p:sp>
      <p:sp>
        <p:nvSpPr>
          <p:cNvPr id="193" name="Google Shape;193;g16d24512b32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7467967dfa_0_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64" name="Google Shape;1364;g17467967df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7467967dfa_0_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72" name="Google Shape;1372;g17467967df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7467967dfa_0_4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80" name="Google Shape;1380;g17467967dfa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7467967dfa_0_5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88" name="Google Shape;1388;g17467967dfa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17467967dfa_0_6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96" name="Google Shape;1396;g17467967dfa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4" name="Google Shape;140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 -- Need bookend -- first and last thing they should see is DevelopIntelligence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US" sz="1200">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Use this for the final slide of your class materials.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404040"/>
                </a:solidFill>
                <a:latin typeface="Calibri"/>
                <a:ea typeface="Calibri"/>
                <a:cs typeface="Calibri"/>
                <a:sym typeface="Calibri"/>
              </a:rPr>
              <a:t>Optional, because you may already plan to do this in your own materials…</a:t>
            </a:r>
            <a:endParaRPr b="1"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US" sz="1200">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rgbClr val="40404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09" name="Google Shape;20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16" name="Google Shape;21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24" name="Google Shape;22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31" name="Google Shape;23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39" name="Google Shape;23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48" name="Google Shape;24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56" name="Google Shape;25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rgbClr val="404040"/>
                </a:solidFill>
                <a:latin typeface="Calibri"/>
                <a:ea typeface="Calibri"/>
                <a:cs typeface="Calibri"/>
                <a:sym typeface="Calibri"/>
              </a:rPr>
              <a:t>Mandatory</a:t>
            </a:r>
            <a:endParaRPr b="1"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US" sz="1200">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to fit you.</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US" sz="1200">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I am </a:t>
            </a:r>
            <a:r>
              <a:rPr lang="en-US" sz="1200">
                <a:solidFill>
                  <a:srgbClr val="FF0000"/>
                </a:solidFill>
                <a:latin typeface="Calibri"/>
                <a:ea typeface="Calibri"/>
                <a:cs typeface="Calibri"/>
                <a:sym typeface="Calibri"/>
              </a:rPr>
              <a:t>[insert name]</a:t>
            </a:r>
            <a:r>
              <a:rPr lang="en-US" sz="1200">
                <a:solidFill>
                  <a:srgbClr val="404040"/>
                </a:solidFill>
                <a:latin typeface="Calibri"/>
                <a:ea typeface="Calibri"/>
                <a:cs typeface="Calibri"/>
                <a:sym typeface="Calibri"/>
              </a:rPr>
              <a:t> with DevelopIntelligence. We’re the training partner for </a:t>
            </a:r>
            <a:r>
              <a:rPr lang="en-US" sz="1200">
                <a:solidFill>
                  <a:srgbClr val="FF0000"/>
                </a:solidFill>
                <a:latin typeface="Calibri"/>
                <a:ea typeface="Calibri"/>
                <a:cs typeface="Calibri"/>
                <a:sym typeface="Calibri"/>
              </a:rPr>
              <a:t>[insert client name]</a:t>
            </a:r>
            <a:r>
              <a:rPr lang="en-US"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US"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64" name="Google Shape;26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72" name="Google Shape;27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80" name="Google Shape;28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90" name="Google Shape;29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20" name="Google Shape;32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27" name="Google Shape;32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34" name="Google Shape;33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41" name="Google Shape;34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6398e553a6_0_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47" name="Google Shape;347;g16398e553a6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6398e553a6_0_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60" name="Google Shape;360;g16398e553a6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US" sz="1200">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prerequisites to fit your course. Keep it brief.</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Script: </a:t>
            </a:r>
            <a:r>
              <a:rPr lang="en-US" sz="12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614b59455436241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74" name="Google Shape;374;g7614b5945543624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6426519d82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82" name="Google Shape;382;g16426519d8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6398e553a6_0_4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89" name="Google Shape;389;g16398e553a6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6398e553a6_0_5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00" name="Google Shape;400;g16398e553a6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6398e553a6_0_7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06" name="Google Shape;406;g16398e553a6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6398e553a6_0_7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12" name="Google Shape;412;g16398e553a6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6398e553a6_0_8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18" name="Google Shape;418;g16398e553a6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6398e553a6_0_9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24" name="Google Shape;424;g16398e553a6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6398e553a6_0_10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30" name="Google Shape;430;g16398e553a6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6398e553a6_0_10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36" name="Google Shape;436;g16398e553a6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US" sz="1200">
                <a:solidFill>
                  <a:srgbClr val="404040"/>
                </a:solidFill>
                <a:latin typeface="Calibri"/>
                <a:ea typeface="Calibri"/>
                <a:cs typeface="Calibri"/>
                <a:sym typeface="Calibri"/>
              </a:rPr>
              <a:t>ACTION</a:t>
            </a:r>
            <a:r>
              <a:rPr lang="en-US" sz="1200">
                <a:solidFill>
                  <a:srgbClr val="404040"/>
                </a:solidFill>
                <a:latin typeface="Calibri"/>
                <a:ea typeface="Calibri"/>
                <a:cs typeface="Calibri"/>
                <a:sym typeface="Calibri"/>
              </a:rPr>
              <a:t>: Adjust benefits to fit your course.</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Examples...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You’ll be learning Python so that you can work on XYZ project…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96" name="Google Shape;9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6398e553a6_0_1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43" name="Google Shape;443;g16398e553a6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6398e553a6_0_1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50" name="Google Shape;450;g16398e553a6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6398e553a6_0_13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56" name="Google Shape;456;g16398e553a6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6398e553a6_0_14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62" name="Google Shape;462;g16398e553a6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69" name="Google Shape;46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77" name="Google Shape;47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84" name="Google Shape;48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92" name="Google Shape;49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00" name="Google Shape;50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18" name="Google Shape;51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US" sz="1200">
                <a:solidFill>
                  <a:srgbClr val="404040"/>
                </a:solidFill>
                <a:latin typeface="Calibri"/>
                <a:ea typeface="Calibri"/>
                <a:cs typeface="Calibri"/>
                <a:sym typeface="Calibri"/>
              </a:rPr>
              <a:t>Script:</a:t>
            </a:r>
            <a:r>
              <a:rPr lang="en-US"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103" name="Google Shape;1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28" name="Google Shape;52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37" name="Google Shape;53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45" name="Google Shape;54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53" name="Google Shape;55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60" name="Google Shape;56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67" name="Google Shape;56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74" name="Google Shape;57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82" name="Google Shape;58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A full stack web developer is a person who can develop both </a:t>
            </a:r>
            <a:r>
              <a:rPr b="1" i="0" lang="en-US" sz="1100" u="none" cap="none" strike="noStrike">
                <a:solidFill>
                  <a:srgbClr val="000000"/>
                </a:solidFill>
                <a:latin typeface="Arial"/>
                <a:ea typeface="Arial"/>
                <a:cs typeface="Arial"/>
                <a:sym typeface="Arial"/>
              </a:rPr>
              <a:t>client</a:t>
            </a:r>
            <a:r>
              <a:rPr b="0" i="0" lang="en-US" sz="1100" u="none" cap="none" strike="noStrike">
                <a:solidFill>
                  <a:srgbClr val="000000"/>
                </a:solidFill>
                <a:latin typeface="Arial"/>
                <a:ea typeface="Arial"/>
                <a:cs typeface="Arial"/>
                <a:sym typeface="Arial"/>
              </a:rPr>
              <a:t> and </a:t>
            </a:r>
            <a:r>
              <a:rPr b="1" i="0" lang="en-US" sz="1100" u="none" cap="none" strike="noStrike">
                <a:solidFill>
                  <a:srgbClr val="000000"/>
                </a:solidFill>
                <a:latin typeface="Arial"/>
                <a:ea typeface="Arial"/>
                <a:cs typeface="Arial"/>
                <a:sym typeface="Arial"/>
              </a:rPr>
              <a:t>server</a:t>
            </a:r>
            <a:r>
              <a:rPr b="0" i="0" lang="en-US" sz="1100" u="none" cap="none" strike="noStrike">
                <a:solidFill>
                  <a:srgbClr val="000000"/>
                </a:solidFill>
                <a:latin typeface="Arial"/>
                <a:ea typeface="Arial"/>
                <a:cs typeface="Arial"/>
                <a:sym typeface="Arial"/>
              </a:rPr>
              <a:t> software.</a:t>
            </a:r>
            <a:endParaRPr sz="1200">
              <a:solidFill>
                <a:schemeClr val="dk1"/>
              </a:solidFill>
              <a:latin typeface="Calibri"/>
              <a:ea typeface="Calibri"/>
              <a:cs typeface="Calibri"/>
              <a:sym typeface="Calibri"/>
            </a:endParaRPr>
          </a:p>
        </p:txBody>
      </p:sp>
      <p:sp>
        <p:nvSpPr>
          <p:cNvPr id="589" name="Google Shape;58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A full stack web developer is a person who can develop both </a:t>
            </a:r>
            <a:r>
              <a:rPr b="1" i="0" lang="en-US" sz="1100" u="none" cap="none" strike="noStrike">
                <a:solidFill>
                  <a:srgbClr val="000000"/>
                </a:solidFill>
                <a:latin typeface="Arial"/>
                <a:ea typeface="Arial"/>
                <a:cs typeface="Arial"/>
                <a:sym typeface="Arial"/>
              </a:rPr>
              <a:t>client</a:t>
            </a:r>
            <a:r>
              <a:rPr b="0" i="0" lang="en-US" sz="1100" u="none" cap="none" strike="noStrike">
                <a:solidFill>
                  <a:srgbClr val="000000"/>
                </a:solidFill>
                <a:latin typeface="Arial"/>
                <a:ea typeface="Arial"/>
                <a:cs typeface="Arial"/>
                <a:sym typeface="Arial"/>
              </a:rPr>
              <a:t> and </a:t>
            </a:r>
            <a:r>
              <a:rPr b="1" i="0" lang="en-US" sz="1100" u="none" cap="none" strike="noStrike">
                <a:solidFill>
                  <a:srgbClr val="000000"/>
                </a:solidFill>
                <a:latin typeface="Arial"/>
                <a:ea typeface="Arial"/>
                <a:cs typeface="Arial"/>
                <a:sym typeface="Arial"/>
              </a:rPr>
              <a:t>server</a:t>
            </a:r>
            <a:r>
              <a:rPr b="0" i="0" lang="en-US" sz="1100" u="none" cap="none" strike="noStrike">
                <a:solidFill>
                  <a:srgbClr val="000000"/>
                </a:solidFill>
                <a:latin typeface="Arial"/>
                <a:ea typeface="Arial"/>
                <a:cs typeface="Arial"/>
                <a:sym typeface="Arial"/>
              </a:rPr>
              <a:t> software.</a:t>
            </a:r>
            <a:endParaRPr sz="1200">
              <a:solidFill>
                <a:schemeClr val="dk1"/>
              </a:solidFill>
              <a:latin typeface="Calibri"/>
              <a:ea typeface="Calibri"/>
              <a:cs typeface="Calibri"/>
              <a:sym typeface="Calibri"/>
            </a:endParaRPr>
          </a:p>
        </p:txBody>
      </p:sp>
      <p:sp>
        <p:nvSpPr>
          <p:cNvPr id="596" name="Google Shape;59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US" sz="1200">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2800"/>
              <a:buFont typeface="Arial"/>
              <a:buNone/>
            </a:pPr>
            <a:r>
              <a:rPr lang="en-US"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b="1" sz="1200">
              <a:solidFill>
                <a:schemeClr val="dk1"/>
              </a:solidFill>
              <a:latin typeface="Calibri"/>
              <a:ea typeface="Calibri"/>
              <a:cs typeface="Calibri"/>
              <a:sym typeface="Calibri"/>
            </a:endParaRPr>
          </a:p>
        </p:txBody>
      </p:sp>
      <p:sp>
        <p:nvSpPr>
          <p:cNvPr id="153" name="Google Shape;15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04" name="Google Shape;604;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13" name="Google Shape;61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25" name="Google Shape;62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32" name="Google Shape;63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39" name="Google Shape;639;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46" name="Google Shape;64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688ddaa0e3_0_8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55" name="Google Shape;655;g1688ddaa0e3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688ddaa0e3_0_9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62" name="Google Shape;662;g1688ddaa0e3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688ddaa0e3_0_10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72" name="Google Shape;672;g1688ddaa0e3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688ddaa0e3_0_1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82" name="Google Shape;682;g1688ddaa0e3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US" sz="1200">
                <a:solidFill>
                  <a:schemeClr val="dk1"/>
                </a:solidFill>
                <a:latin typeface="Calibri"/>
                <a:ea typeface="Calibri"/>
                <a:cs typeface="Calibri"/>
                <a:sym typeface="Calibri"/>
              </a:rPr>
              <a:t>Script:</a:t>
            </a:r>
            <a:r>
              <a:rPr lang="en-US" sz="12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Also, I want to demonstrate the timer and confirm that everyone can see it. EggTimer is a good timer - https://e.ggtimer.com/</a:t>
            </a:r>
            <a:endParaRPr b="1" sz="1200">
              <a:solidFill>
                <a:schemeClr val="dk1"/>
              </a:solidFill>
              <a:latin typeface="Calibri"/>
              <a:ea typeface="Calibri"/>
              <a:cs typeface="Calibri"/>
              <a:sym typeface="Calibri"/>
            </a:endParaRPr>
          </a:p>
        </p:txBody>
      </p:sp>
      <p:sp>
        <p:nvSpPr>
          <p:cNvPr id="162" name="Google Shape;16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688ddaa0e3_0_1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90" name="Google Shape;690;g1688ddaa0e3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688ddaa0e3_0_14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99" name="Google Shape;699;g1688ddaa0e3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688ddaa0e3_0_15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08" name="Google Shape;708;g1688ddaa0e3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6eb56962f1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16" name="Google Shape;716;g16eb56962f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6eb56962f1_0_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24" name="Google Shape;724;g16eb56962f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6eb56962f1_0_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32" name="Google Shape;732;g16eb56962f1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6eb56962f1_0_3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40" name="Google Shape;740;g16eb56962f1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6eb56962f1_0_4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48" name="Google Shape;748;g16eb56962f1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6eb56962f1_0_5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56" name="Google Shape;756;g16eb56962f1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688ddaa0e3_0_17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64" name="Google Shape;764;g1688ddaa0e3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Use measurable objectives that start with action verbs such as: describe, define, identify, assess, demonstrate, use, utilize. </a:t>
            </a:r>
            <a:r>
              <a:rPr lang="en-US" sz="1200" u="sng">
                <a:solidFill>
                  <a:srgbClr val="0563C1"/>
                </a:solidFill>
                <a:latin typeface="Calibri"/>
                <a:ea typeface="Calibri"/>
                <a:cs typeface="Calibri"/>
                <a:sym typeface="Calibri"/>
                <a:hlinkClick r:id="rId2">
                  <a:extLst>
                    <a:ext uri="{A12FA001-AC4F-418D-AE19-62706E023703}">
                      <ahyp:hlinkClr val="tx"/>
                    </a:ext>
                  </a:extLst>
                </a:hlinkClick>
              </a:rPr>
              <a:t>https://elearningindustry.com/writing-learning-objectives-for-elearning-what-elearning-professionals-should-know</a:t>
            </a:r>
            <a:endParaRPr b="1" sz="1200">
              <a:solidFill>
                <a:schemeClr val="dk1"/>
              </a:solidFill>
              <a:latin typeface="Calibri"/>
              <a:ea typeface="Calibri"/>
              <a:cs typeface="Calibri"/>
              <a:sym typeface="Calibri"/>
            </a:endParaRPr>
          </a:p>
        </p:txBody>
      </p:sp>
      <p:sp>
        <p:nvSpPr>
          <p:cNvPr id="171" name="Google Shape;17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6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71" name="Google Shape;771;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79" name="Google Shape;779;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6eb56962f1_0_7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86" name="Google Shape;786;g16eb56962f1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6eb56962f1_0_8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94" name="Google Shape;794;g16eb56962f1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6eb56962f1_0_8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02" name="Google Shape;802;g16eb56962f1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6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10" name="Google Shape;81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6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18" name="Google Shape;818;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6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71" name="Google Shape;87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6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94" name="Google Shape;894;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6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938" name="Google Shape;938;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b="1" sz="1200">
              <a:solidFill>
                <a:schemeClr val="dk1"/>
              </a:solidFill>
              <a:latin typeface="Calibri"/>
              <a:ea typeface="Calibri"/>
              <a:cs typeface="Calibri"/>
              <a:sym typeface="Calibri"/>
            </a:endParaRPr>
          </a:p>
        </p:txBody>
      </p:sp>
      <p:sp>
        <p:nvSpPr>
          <p:cNvPr id="179" name="Google Shape;17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6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91" name="Google Shape;1091;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6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109" name="Google Shape;1109;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7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159" name="Google Shape;115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6eb56962f1_0_10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33" name="Google Shape;1233;g16eb56962f1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7467967dfa_0_6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40" name="Google Shape;1240;g17467967dfa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688ddaa0e3_0_7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48" name="Google Shape;1248;g1688ddaa0e3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6eb56962f1_0_12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55" name="Google Shape;1255;g16eb56962f1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6eb56962f1_0_10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63" name="Google Shape;1263;g16eb56962f1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6eb56962f1_0_1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70" name="Google Shape;1270;g16eb56962f1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6eb56962f1_0_13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78" name="Google Shape;1278;g16eb56962f1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000000"/>
        </a:solidFill>
      </p:bgPr>
    </p:bg>
    <p:spTree>
      <p:nvGrpSpPr>
        <p:cNvPr id="9" name="Shape 9"/>
        <p:cNvGrpSpPr/>
        <p:nvPr/>
      </p:nvGrpSpPr>
      <p:grpSpPr>
        <a:xfrm>
          <a:off x="0" y="0"/>
          <a:ext cx="0" cy="0"/>
          <a:chOff x="0" y="0"/>
          <a:chExt cx="0" cy="0"/>
        </a:xfrm>
      </p:grpSpPr>
      <p:sp>
        <p:nvSpPr>
          <p:cNvPr id="10" name="Google Shape;10;p73"/>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grpSp>
        <p:nvGrpSpPr>
          <p:cNvPr id="11" name="Google Shape;11;p73"/>
          <p:cNvGrpSpPr/>
          <p:nvPr/>
        </p:nvGrpSpPr>
        <p:grpSpPr>
          <a:xfrm>
            <a:off x="4870457" y="830752"/>
            <a:ext cx="4589517" cy="4887574"/>
            <a:chOff x="3458353" y="512656"/>
            <a:chExt cx="5769349" cy="5951747"/>
          </a:xfrm>
        </p:grpSpPr>
        <p:pic>
          <p:nvPicPr>
            <p:cNvPr id="12" name="Google Shape;12;p73"/>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3" name="Google Shape;13;p73"/>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4" name="Google Shape;14;p73"/>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73"/>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73"/>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73"/>
          <p:cNvPicPr preferRelativeResize="0"/>
          <p:nvPr/>
        </p:nvPicPr>
        <p:blipFill rotWithShape="1">
          <a:blip r:embed="rId3">
            <a:alphaModFix/>
          </a:blip>
          <a:srcRect b="0" l="0" r="0" t="0"/>
          <a:stretch/>
        </p:blipFill>
        <p:spPr>
          <a:xfrm>
            <a:off x="9533954" y="4458500"/>
            <a:ext cx="1338247" cy="290925"/>
          </a:xfrm>
          <a:prstGeom prst="rect">
            <a:avLst/>
          </a:prstGeom>
          <a:noFill/>
          <a:ln>
            <a:noFill/>
          </a:ln>
        </p:spPr>
      </p:pic>
      <p:sp>
        <p:nvSpPr>
          <p:cNvPr id="18" name="Google Shape;18;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19" name="Shape 19"/>
        <p:cNvGrpSpPr/>
        <p:nvPr/>
      </p:nvGrpSpPr>
      <p:grpSpPr>
        <a:xfrm>
          <a:off x="0" y="0"/>
          <a:ext cx="0" cy="0"/>
          <a:chOff x="0" y="0"/>
          <a:chExt cx="0" cy="0"/>
        </a:xfrm>
      </p:grpSpPr>
      <p:sp>
        <p:nvSpPr>
          <p:cNvPr id="20" name="Google Shape;20;p7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 name="Google Shape;21;p7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74"/>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74"/>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74"/>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25" name="Google Shape;25;p74"/>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26" name="Google Shape;26;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27" name="Shape 27"/>
        <p:cNvGrpSpPr/>
        <p:nvPr/>
      </p:nvGrpSpPr>
      <p:grpSpPr>
        <a:xfrm>
          <a:off x="0" y="0"/>
          <a:ext cx="0" cy="0"/>
          <a:chOff x="0" y="0"/>
          <a:chExt cx="0" cy="0"/>
        </a:xfrm>
      </p:grpSpPr>
      <p:sp>
        <p:nvSpPr>
          <p:cNvPr id="28" name="Google Shape;28;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chemeClr val="lt1"/>
        </a:solidFill>
      </p:bgPr>
    </p:bg>
    <p:spTree>
      <p:nvGrpSpPr>
        <p:cNvPr id="29" name="Shape 29"/>
        <p:cNvGrpSpPr/>
        <p:nvPr/>
      </p:nvGrpSpPr>
      <p:grpSpPr>
        <a:xfrm>
          <a:off x="0" y="0"/>
          <a:ext cx="0" cy="0"/>
          <a:chOff x="0" y="0"/>
          <a:chExt cx="0" cy="0"/>
        </a:xfrm>
      </p:grpSpPr>
      <p:sp>
        <p:nvSpPr>
          <p:cNvPr id="30" name="Google Shape;30;p7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6"/>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6"/>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1500"/>
              <a:buNone/>
              <a:defRPr>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5" name="Google Shape;35;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1">
  <p:cSld name="TITLE_2_1_1_2_2_1">
    <p:bg>
      <p:bgPr>
        <a:solidFill>
          <a:schemeClr val="lt1"/>
        </a:solidFill>
      </p:bgPr>
    </p:bg>
    <p:spTree>
      <p:nvGrpSpPr>
        <p:cNvPr id="36" name="Shape 36"/>
        <p:cNvGrpSpPr/>
        <p:nvPr/>
      </p:nvGrpSpPr>
      <p:grpSpPr>
        <a:xfrm>
          <a:off x="0" y="0"/>
          <a:ext cx="0" cy="0"/>
          <a:chOff x="0" y="0"/>
          <a:chExt cx="0" cy="0"/>
        </a:xfrm>
      </p:grpSpPr>
      <p:sp>
        <p:nvSpPr>
          <p:cNvPr id="37" name="Google Shape;37;p7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
        <p:nvSpPr>
          <p:cNvPr id="38" name="Google Shape;38;p7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7"/>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77"/>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77"/>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chemeClr val="dk1"/>
              </a:buClr>
              <a:buSzPts val="1500"/>
              <a:buNone/>
              <a:defRPr sz="1500">
                <a:solidFill>
                  <a:schemeClr val="dk1"/>
                </a:solidFill>
              </a:defRPr>
            </a:lvl1pPr>
            <a:lvl2pPr indent="-228600" lvl="1" marL="914400" algn="l">
              <a:lnSpc>
                <a:spcPct val="100000"/>
              </a:lnSpc>
              <a:spcBef>
                <a:spcPts val="0"/>
              </a:spcBef>
              <a:spcAft>
                <a:spcPts val="0"/>
              </a:spcAft>
              <a:buClr>
                <a:schemeClr val="dk1"/>
              </a:buClr>
              <a:buSzPts val="1500"/>
              <a:buNone/>
              <a:defRPr sz="1500">
                <a:solidFill>
                  <a:schemeClr val="dk1"/>
                </a:solidFill>
              </a:defRPr>
            </a:lvl2pPr>
            <a:lvl3pPr indent="-228600" lvl="2" marL="1371600" algn="l">
              <a:lnSpc>
                <a:spcPct val="100000"/>
              </a:lnSpc>
              <a:spcBef>
                <a:spcPts val="0"/>
              </a:spcBef>
              <a:spcAft>
                <a:spcPts val="0"/>
              </a:spcAft>
              <a:buClr>
                <a:schemeClr val="dk1"/>
              </a:buClr>
              <a:buSzPts val="1500"/>
              <a:buNone/>
              <a:defRPr sz="1500">
                <a:solidFill>
                  <a:schemeClr val="dk1"/>
                </a:solidFill>
              </a:defRPr>
            </a:lvl3pPr>
            <a:lvl4pPr indent="-228600" lvl="3" marL="1828800" algn="l">
              <a:lnSpc>
                <a:spcPct val="100000"/>
              </a:lnSpc>
              <a:spcBef>
                <a:spcPts val="0"/>
              </a:spcBef>
              <a:spcAft>
                <a:spcPts val="0"/>
              </a:spcAft>
              <a:buClr>
                <a:schemeClr val="dk1"/>
              </a:buClr>
              <a:buSzPts val="1500"/>
              <a:buNone/>
              <a:defRPr sz="1500">
                <a:solidFill>
                  <a:schemeClr val="dk1"/>
                </a:solidFill>
              </a:defRPr>
            </a:lvl4pPr>
            <a:lvl5pPr indent="-228600" lvl="4" marL="2286000" algn="l">
              <a:lnSpc>
                <a:spcPct val="100000"/>
              </a:lnSpc>
              <a:spcBef>
                <a:spcPts val="0"/>
              </a:spcBef>
              <a:spcAft>
                <a:spcPts val="0"/>
              </a:spcAft>
              <a:buClr>
                <a:schemeClr val="dk1"/>
              </a:buClr>
              <a:buSzPts val="1500"/>
              <a:buNone/>
              <a:defRPr sz="1500">
                <a:solidFill>
                  <a:schemeClr val="dk1"/>
                </a:solidFill>
              </a:defRPr>
            </a:lvl5pPr>
            <a:lvl6pPr indent="-323850" lvl="5" marL="2743200" algn="l">
              <a:lnSpc>
                <a:spcPct val="100000"/>
              </a:lnSpc>
              <a:spcBef>
                <a:spcPts val="0"/>
              </a:spcBef>
              <a:spcAft>
                <a:spcPts val="0"/>
              </a:spcAft>
              <a:buClr>
                <a:schemeClr val="dk1"/>
              </a:buClr>
              <a:buSzPts val="1500"/>
              <a:buChar char="•"/>
              <a:defRPr sz="1500">
                <a:solidFill>
                  <a:schemeClr val="dk1"/>
                </a:solidFill>
              </a:defRPr>
            </a:lvl6pPr>
            <a:lvl7pPr indent="-323850" lvl="6" marL="3200400" algn="l">
              <a:lnSpc>
                <a:spcPct val="100000"/>
              </a:lnSpc>
              <a:spcBef>
                <a:spcPts val="0"/>
              </a:spcBef>
              <a:spcAft>
                <a:spcPts val="0"/>
              </a:spcAft>
              <a:buClr>
                <a:schemeClr val="dk1"/>
              </a:buClr>
              <a:buSzPts val="1500"/>
              <a:buChar char="•"/>
              <a:defRPr sz="1500">
                <a:solidFill>
                  <a:schemeClr val="dk1"/>
                </a:solidFill>
              </a:defRPr>
            </a:lvl7pPr>
            <a:lvl8pPr indent="-323850" lvl="7" marL="3657600" algn="l">
              <a:lnSpc>
                <a:spcPct val="100000"/>
              </a:lnSpc>
              <a:spcBef>
                <a:spcPts val="0"/>
              </a:spcBef>
              <a:spcAft>
                <a:spcPts val="0"/>
              </a:spcAft>
              <a:buClr>
                <a:schemeClr val="dk1"/>
              </a:buClr>
              <a:buSzPts val="1500"/>
              <a:buChar char="•"/>
              <a:defRPr sz="1500">
                <a:solidFill>
                  <a:schemeClr val="dk1"/>
                </a:solidFill>
              </a:defRPr>
            </a:lvl8pPr>
            <a:lvl9pPr indent="-323850" lvl="8" marL="4114800" algn="l">
              <a:lnSpc>
                <a:spcPct val="100000"/>
              </a:lnSpc>
              <a:spcBef>
                <a:spcPts val="0"/>
              </a:spcBef>
              <a:spcAft>
                <a:spcPts val="0"/>
              </a:spcAft>
              <a:buClr>
                <a:schemeClr val="dk1"/>
              </a:buClr>
              <a:buSzPts val="1500"/>
              <a:buChar char="•"/>
              <a:defRPr sz="1500">
                <a:solidFill>
                  <a:schemeClr val="dk1"/>
                </a:solidFill>
              </a:defRPr>
            </a:lvl9pPr>
          </a:lstStyle>
          <a:p/>
        </p:txBody>
      </p:sp>
      <p:sp>
        <p:nvSpPr>
          <p:cNvPr id="42" name="Google Shape;42;p77"/>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chemeClr val="dk1"/>
              </a:buClr>
              <a:buSzPts val="1500"/>
              <a:buNone/>
              <a:defRPr sz="1500">
                <a:solidFill>
                  <a:schemeClr val="dk1"/>
                </a:solidFill>
              </a:defRPr>
            </a:lvl1pPr>
            <a:lvl2pPr indent="-228600" lvl="1" marL="914400" algn="l">
              <a:lnSpc>
                <a:spcPct val="100000"/>
              </a:lnSpc>
              <a:spcBef>
                <a:spcPts val="0"/>
              </a:spcBef>
              <a:spcAft>
                <a:spcPts val="0"/>
              </a:spcAft>
              <a:buClr>
                <a:schemeClr val="dk1"/>
              </a:buClr>
              <a:buSzPts val="1500"/>
              <a:buNone/>
              <a:defRPr sz="1500">
                <a:solidFill>
                  <a:schemeClr val="dk1"/>
                </a:solidFill>
              </a:defRPr>
            </a:lvl2pPr>
            <a:lvl3pPr indent="-228600" lvl="2" marL="1371600" algn="l">
              <a:lnSpc>
                <a:spcPct val="100000"/>
              </a:lnSpc>
              <a:spcBef>
                <a:spcPts val="0"/>
              </a:spcBef>
              <a:spcAft>
                <a:spcPts val="0"/>
              </a:spcAft>
              <a:buClr>
                <a:schemeClr val="dk1"/>
              </a:buClr>
              <a:buSzPts val="1500"/>
              <a:buNone/>
              <a:defRPr sz="1500">
                <a:solidFill>
                  <a:schemeClr val="dk1"/>
                </a:solidFill>
              </a:defRPr>
            </a:lvl3pPr>
            <a:lvl4pPr indent="-228600" lvl="3" marL="1828800" algn="l">
              <a:lnSpc>
                <a:spcPct val="100000"/>
              </a:lnSpc>
              <a:spcBef>
                <a:spcPts val="0"/>
              </a:spcBef>
              <a:spcAft>
                <a:spcPts val="0"/>
              </a:spcAft>
              <a:buClr>
                <a:schemeClr val="dk1"/>
              </a:buClr>
              <a:buSzPts val="1500"/>
              <a:buNone/>
              <a:defRPr sz="1500">
                <a:solidFill>
                  <a:schemeClr val="dk1"/>
                </a:solidFill>
              </a:defRPr>
            </a:lvl4pPr>
            <a:lvl5pPr indent="-228600" lvl="4" marL="2286000" algn="l">
              <a:lnSpc>
                <a:spcPct val="100000"/>
              </a:lnSpc>
              <a:spcBef>
                <a:spcPts val="0"/>
              </a:spcBef>
              <a:spcAft>
                <a:spcPts val="0"/>
              </a:spcAft>
              <a:buClr>
                <a:schemeClr val="dk1"/>
              </a:buClr>
              <a:buSzPts val="1500"/>
              <a:buNone/>
              <a:defRPr sz="1500">
                <a:solidFill>
                  <a:schemeClr val="dk1"/>
                </a:solidFill>
              </a:defRPr>
            </a:lvl5pPr>
            <a:lvl6pPr indent="-323850" lvl="5" marL="2743200" algn="l">
              <a:lnSpc>
                <a:spcPct val="100000"/>
              </a:lnSpc>
              <a:spcBef>
                <a:spcPts val="0"/>
              </a:spcBef>
              <a:spcAft>
                <a:spcPts val="0"/>
              </a:spcAft>
              <a:buClr>
                <a:schemeClr val="dk1"/>
              </a:buClr>
              <a:buSzPts val="1500"/>
              <a:buChar char="•"/>
              <a:defRPr sz="1500">
                <a:solidFill>
                  <a:schemeClr val="dk1"/>
                </a:solidFill>
              </a:defRPr>
            </a:lvl6pPr>
            <a:lvl7pPr indent="-323850" lvl="6" marL="3200400" algn="l">
              <a:lnSpc>
                <a:spcPct val="100000"/>
              </a:lnSpc>
              <a:spcBef>
                <a:spcPts val="0"/>
              </a:spcBef>
              <a:spcAft>
                <a:spcPts val="0"/>
              </a:spcAft>
              <a:buClr>
                <a:schemeClr val="dk1"/>
              </a:buClr>
              <a:buSzPts val="1500"/>
              <a:buChar char="•"/>
              <a:defRPr sz="1500">
                <a:solidFill>
                  <a:schemeClr val="dk1"/>
                </a:solidFill>
              </a:defRPr>
            </a:lvl7pPr>
            <a:lvl8pPr indent="-323850" lvl="7" marL="3657600" algn="l">
              <a:lnSpc>
                <a:spcPct val="100000"/>
              </a:lnSpc>
              <a:spcBef>
                <a:spcPts val="0"/>
              </a:spcBef>
              <a:spcAft>
                <a:spcPts val="0"/>
              </a:spcAft>
              <a:buClr>
                <a:schemeClr val="dk1"/>
              </a:buClr>
              <a:buSzPts val="1500"/>
              <a:buChar char="•"/>
              <a:defRPr sz="1500">
                <a:solidFill>
                  <a:schemeClr val="dk1"/>
                </a:solidFill>
              </a:defRPr>
            </a:lvl8pPr>
            <a:lvl9pPr indent="-323850" lvl="8" marL="4114800" algn="l">
              <a:lnSpc>
                <a:spcPct val="100000"/>
              </a:lnSpc>
              <a:spcBef>
                <a:spcPts val="0"/>
              </a:spcBef>
              <a:spcAft>
                <a:spcPts val="0"/>
              </a:spcAft>
              <a:buClr>
                <a:schemeClr val="dk1"/>
              </a:buClr>
              <a:buSzPts val="1500"/>
              <a:buChar char="•"/>
              <a:defRPr sz="1500">
                <a:solidFill>
                  <a:schemeClr val="dk1"/>
                </a:solidFill>
              </a:defRPr>
            </a:lvl9pPr>
          </a:lstStyle>
          <a:p/>
        </p:txBody>
      </p:sp>
      <p:sp>
        <p:nvSpPr>
          <p:cNvPr id="43" name="Google Shape;43;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44" name="Shape 44"/>
        <p:cNvGrpSpPr/>
        <p:nvPr/>
      </p:nvGrpSpPr>
      <p:grpSpPr>
        <a:xfrm>
          <a:off x="0" y="0"/>
          <a:ext cx="0" cy="0"/>
          <a:chOff x="0" y="0"/>
          <a:chExt cx="0" cy="0"/>
        </a:xfrm>
      </p:grpSpPr>
      <p:sp>
        <p:nvSpPr>
          <p:cNvPr id="45" name="Google Shape;45;p78"/>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pic>
        <p:nvPicPr>
          <p:cNvPr id="46" name="Google Shape;46;p78"/>
          <p:cNvPicPr preferRelativeResize="0"/>
          <p:nvPr/>
        </p:nvPicPr>
        <p:blipFill rotWithShape="1">
          <a:blip r:embed="rId2">
            <a:alphaModFix/>
          </a:blip>
          <a:srcRect b="0" l="0" r="0" t="0"/>
          <a:stretch/>
        </p:blipFill>
        <p:spPr>
          <a:xfrm>
            <a:off x="2975050" y="456025"/>
            <a:ext cx="8270745" cy="5240901"/>
          </a:xfrm>
          <a:prstGeom prst="rect">
            <a:avLst/>
          </a:prstGeom>
          <a:noFill/>
          <a:ln>
            <a:noFill/>
          </a:ln>
        </p:spPr>
      </p:pic>
      <p:sp>
        <p:nvSpPr>
          <p:cNvPr id="47" name="Google Shape;47;p78"/>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8" name="Google Shape;48;p78"/>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1500"/>
              <a:buNone/>
              <a:defRPr sz="1300">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49" name="Shape 49"/>
        <p:cNvGrpSpPr/>
        <p:nvPr/>
      </p:nvGrpSpPr>
      <p:grpSpPr>
        <a:xfrm>
          <a:off x="0" y="0"/>
          <a:ext cx="0" cy="0"/>
          <a:chOff x="0" y="0"/>
          <a:chExt cx="0" cy="0"/>
        </a:xfrm>
      </p:grpSpPr>
      <p:sp>
        <p:nvSpPr>
          <p:cNvPr id="50" name="Google Shape;50;p79"/>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sp>
        <p:nvSpPr>
          <p:cNvPr id="51" name="Google Shape;51;p79"/>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52" name="Google Shape;52;p79"/>
          <p:cNvPicPr preferRelativeResize="0"/>
          <p:nvPr/>
        </p:nvPicPr>
        <p:blipFill rotWithShape="1">
          <a:blip r:embed="rId2">
            <a:alphaModFix/>
          </a:blip>
          <a:srcRect b="0" l="0" r="0" t="0"/>
          <a:stretch/>
        </p:blipFill>
        <p:spPr>
          <a:xfrm>
            <a:off x="948098" y="937700"/>
            <a:ext cx="7247804" cy="45926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53" name="Shape 53"/>
        <p:cNvGrpSpPr/>
        <p:nvPr/>
      </p:nvGrpSpPr>
      <p:grpSpPr>
        <a:xfrm>
          <a:off x="0" y="0"/>
          <a:ext cx="0" cy="0"/>
          <a:chOff x="0" y="0"/>
          <a:chExt cx="0" cy="0"/>
        </a:xfrm>
      </p:grpSpPr>
      <p:sp>
        <p:nvSpPr>
          <p:cNvPr id="54" name="Google Shape;54;p80"/>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sp>
        <p:nvSpPr>
          <p:cNvPr id="55" name="Google Shape;55;p80"/>
          <p:cNvSpPr txBox="1"/>
          <p:nvPr/>
        </p:nvSpPr>
        <p:spPr>
          <a:xfrm>
            <a:off x="398700" y="403700"/>
            <a:ext cx="3156600" cy="60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Headline content</a:t>
            </a:r>
            <a:endParaRPr b="1" i="0" sz="1800" u="none" cap="none" strike="noStrike">
              <a:solidFill>
                <a:srgbClr val="FFFFFF"/>
              </a:solidFill>
              <a:latin typeface="Montserrat"/>
              <a:ea typeface="Montserrat"/>
              <a:cs typeface="Montserrat"/>
              <a:sym typeface="Montserrat"/>
            </a:endParaRPr>
          </a:p>
        </p:txBody>
      </p:sp>
      <p:sp>
        <p:nvSpPr>
          <p:cNvPr id="56" name="Google Shape;56;p80"/>
          <p:cNvSpPr txBox="1"/>
          <p:nvPr>
            <p:ph type="title"/>
          </p:nvPr>
        </p:nvSpPr>
        <p:spPr>
          <a:xfrm>
            <a:off x="231925" y="431025"/>
            <a:ext cx="4244700" cy="10725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 name="Google Shape;57;p80"/>
          <p:cNvSpPr txBox="1"/>
          <p:nvPr>
            <p:ph idx="1" type="subTitle"/>
          </p:nvPr>
        </p:nvSpPr>
        <p:spPr>
          <a:xfrm>
            <a:off x="231925" y="1493100"/>
            <a:ext cx="42447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1500"/>
              <a:buNone/>
              <a:defRPr sz="1300">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8" name="Google Shape;58;p80"/>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p80"/>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2">
  <p:cSld name="TITLE_2_1_1_2_2_2">
    <p:bg>
      <p:bgPr>
        <a:solidFill>
          <a:srgbClr val="000000"/>
        </a:solidFill>
      </p:bgPr>
    </p:bg>
    <p:spTree>
      <p:nvGrpSpPr>
        <p:cNvPr id="60" name="Shape 60"/>
        <p:cNvGrpSpPr/>
        <p:nvPr/>
      </p:nvGrpSpPr>
      <p:grpSpPr>
        <a:xfrm>
          <a:off x="0" y="0"/>
          <a:ext cx="0" cy="0"/>
          <a:chOff x="0" y="0"/>
          <a:chExt cx="0" cy="0"/>
        </a:xfrm>
      </p:grpSpPr>
      <p:sp>
        <p:nvSpPr>
          <p:cNvPr id="61" name="Google Shape;61;g16d24512b32_0_8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None/>
              <a:defRPr sz="2000">
                <a:solidFill>
                  <a:schemeClr val="lt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62" name="Google Shape;62;g16d24512b32_0_8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16d24512b32_0_83"/>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16d24512b32_0_83"/>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g16d24512b32_0_83"/>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66" name="Google Shape;66;g16d24512b32_0_83"/>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67" name="Google Shape;67;g16d24512b32_0_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72"/>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chemeClr val="dk1"/>
              </a:buClr>
              <a:buSzPts val="5100"/>
              <a:buFont typeface="Arial"/>
              <a:buNone/>
              <a:defRPr b="1" i="0" sz="51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9pPr>
          </a:lstStyle>
          <a:p/>
        </p:txBody>
      </p:sp>
      <p:sp>
        <p:nvSpPr>
          <p:cNvPr id="7" name="Google Shape;7;p72"/>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228600" lvl="1" marL="9144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228600" lvl="2" marL="13716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indent="-228600" lvl="4" marL="22860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23850" lvl="5" marL="27432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 name="Google Shape;8;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51.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5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41.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39.gi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36.gi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43.png"/><Relationship Id="rId4" Type="http://schemas.openxmlformats.org/officeDocument/2006/relationships/image" Target="../media/image5.png"/><Relationship Id="rId5" Type="http://schemas.openxmlformats.org/officeDocument/2006/relationships/image" Target="../media/image144.png"/><Relationship Id="rId6" Type="http://schemas.openxmlformats.org/officeDocument/2006/relationships/image" Target="../media/image11.png"/><Relationship Id="rId7"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6.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9.xml"/><Relationship Id="rId4" Type="http://schemas.openxmlformats.org/officeDocument/2006/relationships/image" Target="../media/image5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10.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omments" Target="../comments/comment11.xml"/><Relationship Id="rId4" Type="http://schemas.openxmlformats.org/officeDocument/2006/relationships/image" Target="../media/image6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12.xml"/><Relationship Id="rId4" Type="http://schemas.openxmlformats.org/officeDocument/2006/relationships/image" Target="../media/image6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omments" Target="../comments/comment13.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14.xml"/><Relationship Id="rId4" Type="http://schemas.openxmlformats.org/officeDocument/2006/relationships/image" Target="../media/image5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omments" Target="../comments/commen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omments" Target="../comments/commen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83.png"/><Relationship Id="rId5"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4.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github.com/dataarjun/Training_Contents/blob/main/Excercise/The_Agile_Manifesto.pdf" TargetMode="Externa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0.gif"/><Relationship Id="rId4" Type="http://schemas.openxmlformats.org/officeDocument/2006/relationships/hyperlink" Target="https://www.atlassian.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comments" Target="../comments/commen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comments" Target="../comments/commen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comments" Target="../comments/comment19.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omments" Target="../comments/comment20.xml"/><Relationship Id="rId4" Type="http://schemas.openxmlformats.org/officeDocument/2006/relationships/image" Target="../media/image75.png"/><Relationship Id="rId5"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github.com/" TargetMode="External"/><Relationship Id="rId4" Type="http://schemas.openxmlformats.org/officeDocument/2006/relationships/hyperlink" Target="https://about.gitlab.com/" TargetMode="External"/><Relationship Id="rId5" Type="http://schemas.openxmlformats.org/officeDocument/2006/relationships/hyperlink" Target="https://bitbucket.org/product/" TargetMode="External"/><Relationship Id="rId6" Type="http://schemas.openxmlformats.org/officeDocument/2006/relationships/image" Target="../media/image77.png"/><Relationship Id="rId7" Type="http://schemas.openxmlformats.org/officeDocument/2006/relationships/image" Target="../media/image76.png"/><Relationship Id="rId8" Type="http://schemas.openxmlformats.org/officeDocument/2006/relationships/image" Target="../media/image74.png"/></Relationships>
</file>

<file path=ppt/slides/_rels/slide5.xml.rels><?xml version="1.0" encoding="UTF-8" standalone="yes"?><Relationships xmlns="http://schemas.openxmlformats.org/package/2006/relationships"><Relationship Id="rId40" Type="http://schemas.openxmlformats.org/officeDocument/2006/relationships/image" Target="../media/image48.png"/><Relationship Id="rId20" Type="http://schemas.openxmlformats.org/officeDocument/2006/relationships/image" Target="../media/image23.png"/><Relationship Id="rId22" Type="http://schemas.openxmlformats.org/officeDocument/2006/relationships/image" Target="../media/image33.png"/><Relationship Id="rId21" Type="http://schemas.openxmlformats.org/officeDocument/2006/relationships/image" Target="../media/image34.png"/><Relationship Id="rId24" Type="http://schemas.openxmlformats.org/officeDocument/2006/relationships/image" Target="../media/image22.jpg"/><Relationship Id="rId23"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image" Target="../media/image17.png"/><Relationship Id="rId26" Type="http://schemas.openxmlformats.org/officeDocument/2006/relationships/image" Target="../media/image40.png"/><Relationship Id="rId25" Type="http://schemas.openxmlformats.org/officeDocument/2006/relationships/image" Target="../media/image31.png"/><Relationship Id="rId28" Type="http://schemas.openxmlformats.org/officeDocument/2006/relationships/image" Target="../media/image37.png"/><Relationship Id="rId27" Type="http://schemas.openxmlformats.org/officeDocument/2006/relationships/image" Target="../media/image36.png"/><Relationship Id="rId5" Type="http://schemas.openxmlformats.org/officeDocument/2006/relationships/image" Target="../media/image14.jpg"/><Relationship Id="rId6" Type="http://schemas.openxmlformats.org/officeDocument/2006/relationships/image" Target="../media/image15.png"/><Relationship Id="rId29" Type="http://schemas.openxmlformats.org/officeDocument/2006/relationships/image" Target="../media/image38.png"/><Relationship Id="rId7" Type="http://schemas.openxmlformats.org/officeDocument/2006/relationships/image" Target="../media/image18.png"/><Relationship Id="rId8" Type="http://schemas.openxmlformats.org/officeDocument/2006/relationships/image" Target="../media/image6.png"/><Relationship Id="rId31" Type="http://schemas.openxmlformats.org/officeDocument/2006/relationships/image" Target="../media/image26.jpg"/><Relationship Id="rId30" Type="http://schemas.openxmlformats.org/officeDocument/2006/relationships/image" Target="../media/image39.png"/><Relationship Id="rId11" Type="http://schemas.openxmlformats.org/officeDocument/2006/relationships/image" Target="../media/image19.png"/><Relationship Id="rId33" Type="http://schemas.openxmlformats.org/officeDocument/2006/relationships/image" Target="../media/image29.png"/><Relationship Id="rId10" Type="http://schemas.openxmlformats.org/officeDocument/2006/relationships/image" Target="../media/image9.jpg"/><Relationship Id="rId32" Type="http://schemas.openxmlformats.org/officeDocument/2006/relationships/image" Target="../media/image27.png"/><Relationship Id="rId13" Type="http://schemas.openxmlformats.org/officeDocument/2006/relationships/image" Target="../media/image12.png"/><Relationship Id="rId35" Type="http://schemas.openxmlformats.org/officeDocument/2006/relationships/image" Target="../media/image41.png"/><Relationship Id="rId12" Type="http://schemas.openxmlformats.org/officeDocument/2006/relationships/image" Target="../media/image13.png"/><Relationship Id="rId34" Type="http://schemas.openxmlformats.org/officeDocument/2006/relationships/image" Target="../media/image35.png"/><Relationship Id="rId15" Type="http://schemas.openxmlformats.org/officeDocument/2006/relationships/image" Target="../media/image16.png"/><Relationship Id="rId37" Type="http://schemas.openxmlformats.org/officeDocument/2006/relationships/image" Target="../media/image46.png"/><Relationship Id="rId14" Type="http://schemas.openxmlformats.org/officeDocument/2006/relationships/image" Target="../media/image3.png"/><Relationship Id="rId36" Type="http://schemas.openxmlformats.org/officeDocument/2006/relationships/image" Target="../media/image43.png"/><Relationship Id="rId17" Type="http://schemas.openxmlformats.org/officeDocument/2006/relationships/image" Target="../media/image28.png"/><Relationship Id="rId39" Type="http://schemas.openxmlformats.org/officeDocument/2006/relationships/image" Target="../media/image45.png"/><Relationship Id="rId16" Type="http://schemas.openxmlformats.org/officeDocument/2006/relationships/image" Target="../media/image21.png"/><Relationship Id="rId38" Type="http://schemas.openxmlformats.org/officeDocument/2006/relationships/image" Target="../media/image44.png"/><Relationship Id="rId19" Type="http://schemas.openxmlformats.org/officeDocument/2006/relationships/image" Target="../media/image32.png"/><Relationship Id="rId18"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comments" Target="../comments/commen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comments" Target="../comments/commen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omments" Target="../comments/commen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0.jpg"/><Relationship Id="rId4" Type="http://schemas.openxmlformats.org/officeDocument/2006/relationships/image" Target="../media/image51.jpg"/><Relationship Id="rId5" Type="http://schemas.openxmlformats.org/officeDocument/2006/relationships/image" Target="../media/image4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0.gif"/><Relationship Id="rId4" Type="http://schemas.openxmlformats.org/officeDocument/2006/relationships/image" Target="../media/image88.png"/><Relationship Id="rId5"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comments" Target="../comments/comment24.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9.gif"/><Relationship Id="rId4" Type="http://schemas.openxmlformats.org/officeDocument/2006/relationships/image" Target="../media/image95.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0.gif"/><Relationship Id="rId4" Type="http://schemas.openxmlformats.org/officeDocument/2006/relationships/image" Target="../media/image96.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8.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10.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3.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4.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09.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s://lucid.app/lucidchart/2e930eb5-c1eb-4a1d-99f8-68b1110db6f7/edit?viewport_loc=-7%2C-21%2C2415%2C1177%2C0_0&amp;invitationId=inv_bd809b29-0f4b-46bc-8a0b-9c665181819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1.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05.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4.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2.png"/><Relationship Id="rId4" Type="http://schemas.openxmlformats.org/officeDocument/2006/relationships/hyperlink" Target="https://puppetlabs.co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6.png"/><Relationship Id="rId4" Type="http://schemas.openxmlformats.org/officeDocument/2006/relationships/image" Target="../media/image113.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08.png"/><Relationship Id="rId4" Type="http://schemas.openxmlformats.org/officeDocument/2006/relationships/image" Target="../media/image117.png"/><Relationship Id="rId9" Type="http://schemas.openxmlformats.org/officeDocument/2006/relationships/image" Target="../media/image123.png"/><Relationship Id="rId5" Type="http://schemas.openxmlformats.org/officeDocument/2006/relationships/image" Target="../media/image115.png"/><Relationship Id="rId6" Type="http://schemas.openxmlformats.org/officeDocument/2006/relationships/image" Target="../media/image120.png"/><Relationship Id="rId7" Type="http://schemas.openxmlformats.org/officeDocument/2006/relationships/image" Target="../media/image119.png"/><Relationship Id="rId8" Type="http://schemas.openxmlformats.org/officeDocument/2006/relationships/image" Target="../media/image1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comments" Target="../comments/comment25.xml"/><Relationship Id="rId4" Type="http://schemas.openxmlformats.org/officeDocument/2006/relationships/image" Target="../media/image132.png"/><Relationship Id="rId5" Type="http://schemas.openxmlformats.org/officeDocument/2006/relationships/image" Target="../media/image124.png"/><Relationship Id="rId6" Type="http://schemas.openxmlformats.org/officeDocument/2006/relationships/image" Target="../media/image127.png"/><Relationship Id="rId7" Type="http://schemas.openxmlformats.org/officeDocument/2006/relationships/image" Target="../media/image126.png"/><Relationship Id="rId8"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puppetlabs.com/" TargetMode="External"/><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1.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45.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8.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49.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1" name="Shape 71"/>
        <p:cNvGrpSpPr/>
        <p:nvPr/>
      </p:nvGrpSpPr>
      <p:grpSpPr>
        <a:xfrm>
          <a:off x="0" y="0"/>
          <a:ext cx="0" cy="0"/>
          <a:chOff x="0" y="0"/>
          <a:chExt cx="0" cy="0"/>
        </a:xfrm>
      </p:grpSpPr>
      <p:sp>
        <p:nvSpPr>
          <p:cNvPr id="72" name="Google Shape;72;p1"/>
          <p:cNvSpPr txBox="1"/>
          <p:nvPr>
            <p:ph type="title"/>
          </p:nvPr>
        </p:nvSpPr>
        <p:spPr>
          <a:xfrm>
            <a:off x="705000" y="2516825"/>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t/>
            </a:r>
            <a:endParaRPr/>
          </a:p>
          <a:p>
            <a:pPr indent="0" lvl="0" marL="0" rtl="0" algn="l">
              <a:lnSpc>
                <a:spcPct val="100000"/>
              </a:lnSpc>
              <a:spcBef>
                <a:spcPts val="0"/>
              </a:spcBef>
              <a:spcAft>
                <a:spcPts val="0"/>
              </a:spcAft>
              <a:buSzPts val="3500"/>
              <a:buNone/>
            </a:pPr>
            <a:r>
              <a:rPr lang="en-US" sz="2700">
                <a:solidFill>
                  <a:schemeClr val="lt1"/>
                </a:solidFill>
              </a:rPr>
              <a:t>Welcome</a:t>
            </a:r>
            <a:endParaRPr sz="2700">
              <a:solidFill>
                <a:schemeClr val="lt1"/>
              </a:solidFill>
            </a:endParaRPr>
          </a:p>
          <a:p>
            <a:pPr indent="0" lvl="0" marL="0" rtl="0" algn="l">
              <a:lnSpc>
                <a:spcPct val="100000"/>
              </a:lnSpc>
              <a:spcBef>
                <a:spcPts val="0"/>
              </a:spcBef>
              <a:spcAft>
                <a:spcPts val="0"/>
              </a:spcAft>
              <a:buSzPts val="3500"/>
              <a:buNone/>
            </a:pPr>
            <a:r>
              <a:rPr lang="en-US" sz="4500">
                <a:solidFill>
                  <a:schemeClr val="lt1"/>
                </a:solidFill>
              </a:rPr>
              <a:t>Dev Fundamentals</a:t>
            </a:r>
            <a:endParaRPr sz="4500">
              <a:solidFill>
                <a:schemeClr val="lt1"/>
              </a:solidFill>
            </a:endParaRPr>
          </a:p>
        </p:txBody>
      </p:sp>
      <p:pic>
        <p:nvPicPr>
          <p:cNvPr id="73" name="Google Shape;73;p1"/>
          <p:cNvPicPr preferRelativeResize="0"/>
          <p:nvPr/>
        </p:nvPicPr>
        <p:blipFill rotWithShape="1">
          <a:blip r:embed="rId3">
            <a:alphaModFix/>
          </a:blip>
          <a:srcRect b="0" l="0" r="0" t="0"/>
          <a:stretch/>
        </p:blipFill>
        <p:spPr>
          <a:xfrm>
            <a:off x="5873950" y="3823950"/>
            <a:ext cx="3069123" cy="1392199"/>
          </a:xfrm>
          <a:prstGeom prst="rect">
            <a:avLst/>
          </a:prstGeom>
          <a:noFill/>
          <a:ln>
            <a:noFill/>
          </a:ln>
        </p:spPr>
      </p:pic>
      <p:sp>
        <p:nvSpPr>
          <p:cNvPr id="74" name="Google Shape;74;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7" name="Shape 187"/>
        <p:cNvGrpSpPr/>
        <p:nvPr/>
      </p:nvGrpSpPr>
      <p:grpSpPr>
        <a:xfrm>
          <a:off x="0" y="0"/>
          <a:ext cx="0" cy="0"/>
          <a:chOff x="0" y="0"/>
          <a:chExt cx="0" cy="0"/>
        </a:xfrm>
      </p:grpSpPr>
      <p:sp>
        <p:nvSpPr>
          <p:cNvPr id="188" name="Google Shape;188;p1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How we’re going to work together</a:t>
            </a:r>
            <a:endParaRPr>
              <a:solidFill>
                <a:schemeClr val="dk1"/>
              </a:solidFill>
            </a:endParaRPr>
          </a:p>
        </p:txBody>
      </p:sp>
      <p:sp>
        <p:nvSpPr>
          <p:cNvPr id="189" name="Google Shape;189;p10"/>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Clr>
                <a:schemeClr val="dk1"/>
              </a:buClr>
              <a:buSzPts val="1500"/>
              <a:buChar char="●"/>
            </a:pPr>
            <a:r>
              <a:rPr lang="en-US"/>
              <a:t>Shortly you'll have a copy of all the course materials.</a:t>
            </a:r>
            <a:endParaRPr/>
          </a:p>
          <a:p>
            <a:pPr indent="-323850" lvl="0" marL="457200" rtl="0" algn="l">
              <a:lnSpc>
                <a:spcPct val="150000"/>
              </a:lnSpc>
              <a:spcBef>
                <a:spcPts val="0"/>
              </a:spcBef>
              <a:spcAft>
                <a:spcPts val="0"/>
              </a:spcAft>
              <a:buClr>
                <a:schemeClr val="dk1"/>
              </a:buClr>
              <a:buSzPts val="1500"/>
              <a:buChar char="●"/>
            </a:pPr>
            <a:r>
              <a:rPr lang="en-US"/>
              <a:t>we will be using Virtual lab environment for all our exercises which will be discussed shortly.</a:t>
            </a:r>
            <a:endParaRPr>
              <a:solidFill>
                <a:schemeClr val="dk1"/>
              </a:solidFill>
            </a:endParaRPr>
          </a:p>
          <a:p>
            <a:pPr indent="-323850" lvl="0" marL="457200" rtl="0" algn="l">
              <a:lnSpc>
                <a:spcPct val="150000"/>
              </a:lnSpc>
              <a:spcBef>
                <a:spcPts val="1000"/>
              </a:spcBef>
              <a:spcAft>
                <a:spcPts val="0"/>
              </a:spcAft>
              <a:buClr>
                <a:schemeClr val="dk1"/>
              </a:buClr>
              <a:buSzPts val="1500"/>
              <a:buChar char="●"/>
            </a:pPr>
            <a:r>
              <a:rPr lang="en-US"/>
              <a:t>You will be following along in the virtual lab environment doing coding exercises.</a:t>
            </a:r>
            <a:endParaRPr/>
          </a:p>
        </p:txBody>
      </p:sp>
      <p:sp>
        <p:nvSpPr>
          <p:cNvPr id="190" name="Google Shape;190;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1000"/>
                                        <p:tgtEl>
                                          <p:spTgt spid="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1000"/>
                                        <p:tgtEl>
                                          <p:spTgt spid="18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7" name="Shape 1287"/>
        <p:cNvGrpSpPr/>
        <p:nvPr/>
      </p:nvGrpSpPr>
      <p:grpSpPr>
        <a:xfrm>
          <a:off x="0" y="0"/>
          <a:ext cx="0" cy="0"/>
          <a:chOff x="0" y="0"/>
          <a:chExt cx="0" cy="0"/>
        </a:xfrm>
      </p:grpSpPr>
      <p:sp>
        <p:nvSpPr>
          <p:cNvPr id="1288" name="Google Shape;1288;g16eb56962f1_0_1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289" name="Google Shape;1289;g16eb56962f1_0_145"/>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TDD</a:t>
            </a:r>
            <a:r>
              <a:rPr lang="en-US" sz="3600">
                <a:solidFill>
                  <a:srgbClr val="535353"/>
                </a:solidFill>
              </a:rPr>
              <a:t> Testing</a:t>
            </a:r>
            <a:endParaRPr b="0" i="0" sz="1400" u="none" cap="none" strike="noStrike">
              <a:solidFill>
                <a:srgbClr val="535353"/>
              </a:solidFill>
              <a:latin typeface="Arial"/>
              <a:ea typeface="Arial"/>
              <a:cs typeface="Arial"/>
              <a:sym typeface="Arial"/>
            </a:endParaRPr>
          </a:p>
        </p:txBody>
      </p:sp>
      <p:sp>
        <p:nvSpPr>
          <p:cNvPr id="1290" name="Google Shape;1290;g16eb56962f1_0_145"/>
          <p:cNvSpPr txBox="1"/>
          <p:nvPr>
            <p:ph idx="1" type="body"/>
          </p:nvPr>
        </p:nvSpPr>
        <p:spPr>
          <a:xfrm>
            <a:off x="613700" y="1471300"/>
            <a:ext cx="3902700" cy="32211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00">
              <a:solidFill>
                <a:srgbClr val="000000"/>
              </a:solidFill>
            </a:endParaRPr>
          </a:p>
          <a:p>
            <a:pPr indent="-304800" lvl="0" marL="914400" rtl="0" algn="l">
              <a:lnSpc>
                <a:spcPct val="150000"/>
              </a:lnSpc>
              <a:spcBef>
                <a:spcPts val="0"/>
              </a:spcBef>
              <a:spcAft>
                <a:spcPts val="0"/>
              </a:spcAft>
              <a:buClr>
                <a:srgbClr val="091E42"/>
              </a:buClr>
              <a:buSzPts val="1200"/>
              <a:buFont typeface="Roboto"/>
              <a:buChar char="●"/>
            </a:pPr>
            <a:r>
              <a:rPr lang="en-US" sz="1150">
                <a:solidFill>
                  <a:srgbClr val="000000"/>
                </a:solidFill>
              </a:rPr>
              <a:t>TDD, or </a:t>
            </a:r>
            <a:r>
              <a:rPr b="1" lang="en-US" sz="1150">
                <a:solidFill>
                  <a:srgbClr val="000000"/>
                </a:solidFill>
              </a:rPr>
              <a:t>test-driven development</a:t>
            </a:r>
            <a:r>
              <a:rPr lang="en-US" sz="1150">
                <a:solidFill>
                  <a:srgbClr val="000000"/>
                </a:solidFill>
              </a:rPr>
              <a:t>, is the practice of writing a failing test first, and then writing the code that causes the test to pass, and then refactoring it to make it cleaner</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291" name="Google Shape;1291;g16eb56962f1_0_145"/>
          <p:cNvPicPr preferRelativeResize="0"/>
          <p:nvPr/>
        </p:nvPicPr>
        <p:blipFill>
          <a:blip r:embed="rId3">
            <a:alphaModFix/>
          </a:blip>
          <a:stretch>
            <a:fillRect/>
          </a:stretch>
        </p:blipFill>
        <p:spPr>
          <a:xfrm>
            <a:off x="4668800" y="1673701"/>
            <a:ext cx="3705275" cy="2084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95" name="Shape 1295"/>
        <p:cNvGrpSpPr/>
        <p:nvPr/>
      </p:nvGrpSpPr>
      <p:grpSpPr>
        <a:xfrm>
          <a:off x="0" y="0"/>
          <a:ext cx="0" cy="0"/>
          <a:chOff x="0" y="0"/>
          <a:chExt cx="0" cy="0"/>
        </a:xfrm>
      </p:grpSpPr>
      <p:sp>
        <p:nvSpPr>
          <p:cNvPr id="1296" name="Google Shape;1296;g16eb56962f1_0_1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297" name="Google Shape;1297;g16eb56962f1_0_154"/>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B</a:t>
            </a:r>
            <a:r>
              <a:rPr lang="en-US" sz="3600">
                <a:solidFill>
                  <a:srgbClr val="535353"/>
                </a:solidFill>
              </a:rPr>
              <a:t>DD Testing</a:t>
            </a:r>
            <a:endParaRPr b="0" i="0" sz="1400" u="none" cap="none" strike="noStrike">
              <a:solidFill>
                <a:srgbClr val="535353"/>
              </a:solidFill>
              <a:latin typeface="Arial"/>
              <a:ea typeface="Arial"/>
              <a:cs typeface="Arial"/>
              <a:sym typeface="Arial"/>
            </a:endParaRPr>
          </a:p>
        </p:txBody>
      </p:sp>
      <p:sp>
        <p:nvSpPr>
          <p:cNvPr id="1298" name="Google Shape;1298;g16eb56962f1_0_154"/>
          <p:cNvSpPr txBox="1"/>
          <p:nvPr>
            <p:ph idx="1" type="body"/>
          </p:nvPr>
        </p:nvSpPr>
        <p:spPr>
          <a:xfrm>
            <a:off x="518200" y="1344300"/>
            <a:ext cx="3902700" cy="32211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00">
              <a:solidFill>
                <a:srgbClr val="000000"/>
              </a:solidFill>
            </a:endParaRPr>
          </a:p>
          <a:p>
            <a:pPr indent="-301625" lvl="0" marL="457200" rtl="0" algn="l">
              <a:lnSpc>
                <a:spcPct val="150000"/>
              </a:lnSpc>
              <a:spcBef>
                <a:spcPts val="0"/>
              </a:spcBef>
              <a:spcAft>
                <a:spcPts val="0"/>
              </a:spcAft>
              <a:buClr>
                <a:srgbClr val="000000"/>
              </a:buClr>
              <a:buSzPts val="1150"/>
              <a:buChar char="●"/>
            </a:pPr>
            <a:r>
              <a:rPr lang="en-US" sz="1150">
                <a:solidFill>
                  <a:srgbClr val="000000"/>
                </a:solidFill>
              </a:rPr>
              <a:t>BDD, or behavior-driven development, is a refinement of TDD that focuses on simple</a:t>
            </a:r>
            <a:endParaRPr sz="1150">
              <a:solidFill>
                <a:srgbClr val="000000"/>
              </a:solidFill>
            </a:endParaRPr>
          </a:p>
          <a:p>
            <a:pPr indent="0" lvl="0" marL="914400" rtl="0" algn="l">
              <a:lnSpc>
                <a:spcPct val="150000"/>
              </a:lnSpc>
              <a:spcBef>
                <a:spcPts val="0"/>
              </a:spcBef>
              <a:spcAft>
                <a:spcPts val="0"/>
              </a:spcAft>
              <a:buNone/>
            </a:pPr>
            <a:r>
              <a:rPr lang="en-US" sz="1150">
                <a:solidFill>
                  <a:srgbClr val="000000"/>
                </a:solidFill>
              </a:rPr>
              <a:t>sentence-driven testing</a:t>
            </a:r>
            <a:endParaRPr sz="1150">
              <a:solidFill>
                <a:srgbClr val="000000"/>
              </a:solidFill>
            </a:endParaRPr>
          </a:p>
          <a:p>
            <a:pPr indent="-304800" lvl="0" marL="457200" rtl="0" algn="l">
              <a:lnSpc>
                <a:spcPct val="150000"/>
              </a:lnSpc>
              <a:spcBef>
                <a:spcPts val="0"/>
              </a:spcBef>
              <a:spcAft>
                <a:spcPts val="0"/>
              </a:spcAft>
              <a:buClr>
                <a:srgbClr val="292929"/>
              </a:buClr>
              <a:buSzPts val="1200"/>
              <a:buFont typeface="Roboto"/>
              <a:buChar char="●"/>
            </a:pPr>
            <a:r>
              <a:rPr lang="en-US" sz="1200">
                <a:solidFill>
                  <a:srgbClr val="292929"/>
                </a:solidFill>
                <a:highlight>
                  <a:srgbClr val="FFFFFF"/>
                </a:highlight>
              </a:rPr>
              <a:t>The scenarios in BDD have several purposes:</a:t>
            </a:r>
            <a:endParaRPr sz="1200">
              <a:solidFill>
                <a:srgbClr val="292929"/>
              </a:solidFill>
              <a:highlight>
                <a:srgbClr val="FFFFFF"/>
              </a:highlight>
            </a:endParaRPr>
          </a:p>
          <a:p>
            <a:pPr indent="-304800" lvl="0" marL="749300" rtl="0" algn="l">
              <a:lnSpc>
                <a:spcPct val="190909"/>
              </a:lnSpc>
              <a:spcBef>
                <a:spcPts val="0"/>
              </a:spcBef>
              <a:spcAft>
                <a:spcPts val="0"/>
              </a:spcAft>
              <a:buClr>
                <a:srgbClr val="292929"/>
              </a:buClr>
              <a:buSzPts val="1200"/>
              <a:buFont typeface="Arial"/>
              <a:buChar char="●"/>
            </a:pPr>
            <a:r>
              <a:rPr lang="en-US" sz="1200">
                <a:solidFill>
                  <a:srgbClr val="292929"/>
                </a:solidFill>
                <a:highlight>
                  <a:srgbClr val="FFFFFF"/>
                </a:highlight>
              </a:rPr>
              <a:t>Illustration of the requirements</a:t>
            </a:r>
            <a:endParaRPr sz="1200">
              <a:solidFill>
                <a:srgbClr val="292929"/>
              </a:solidFill>
              <a:highlight>
                <a:srgbClr val="FFFFFF"/>
              </a:highlight>
            </a:endParaRPr>
          </a:p>
          <a:p>
            <a:pPr indent="-304800" lvl="0" marL="749300" rtl="0" algn="l">
              <a:lnSpc>
                <a:spcPct val="190909"/>
              </a:lnSpc>
              <a:spcBef>
                <a:spcPts val="0"/>
              </a:spcBef>
              <a:spcAft>
                <a:spcPts val="0"/>
              </a:spcAft>
              <a:buClr>
                <a:srgbClr val="292929"/>
              </a:buClr>
              <a:buSzPts val="1200"/>
              <a:buFont typeface="Arial"/>
              <a:buChar char="●"/>
            </a:pPr>
            <a:r>
              <a:rPr lang="en-US" sz="1200">
                <a:solidFill>
                  <a:srgbClr val="292929"/>
                </a:solidFill>
                <a:highlight>
                  <a:srgbClr val="FFFFFF"/>
                </a:highlight>
              </a:rPr>
              <a:t>Documentation of the behavior</a:t>
            </a:r>
            <a:endParaRPr sz="1200">
              <a:solidFill>
                <a:srgbClr val="292929"/>
              </a:solidFill>
              <a:highlight>
                <a:srgbClr val="FFFFFF"/>
              </a:highlight>
            </a:endParaRPr>
          </a:p>
          <a:p>
            <a:pPr indent="-304800" lvl="0" marL="749300" rtl="0" algn="l">
              <a:lnSpc>
                <a:spcPct val="190909"/>
              </a:lnSpc>
              <a:spcBef>
                <a:spcPts val="0"/>
              </a:spcBef>
              <a:spcAft>
                <a:spcPts val="0"/>
              </a:spcAft>
              <a:buClr>
                <a:srgbClr val="292929"/>
              </a:buClr>
              <a:buSzPts val="1200"/>
              <a:buFont typeface="Arial"/>
              <a:buChar char="●"/>
            </a:pPr>
            <a:r>
              <a:rPr lang="en-US" sz="1200">
                <a:solidFill>
                  <a:srgbClr val="292929"/>
                </a:solidFill>
                <a:highlight>
                  <a:srgbClr val="FFFFFF"/>
                </a:highlight>
              </a:rPr>
              <a:t>Automated tests</a:t>
            </a:r>
            <a:endParaRPr sz="1200">
              <a:solidFill>
                <a:srgbClr val="292929"/>
              </a:solidFill>
              <a:highlight>
                <a:srgbClr val="FFFFFF"/>
              </a:highlight>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299" name="Google Shape;1299;g16eb56962f1_0_154"/>
          <p:cNvPicPr preferRelativeResize="0"/>
          <p:nvPr/>
        </p:nvPicPr>
        <p:blipFill>
          <a:blip r:embed="rId3">
            <a:alphaModFix/>
          </a:blip>
          <a:stretch>
            <a:fillRect/>
          </a:stretch>
        </p:blipFill>
        <p:spPr>
          <a:xfrm>
            <a:off x="4343125" y="1858134"/>
            <a:ext cx="4418301" cy="235642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03" name="Shape 1303"/>
        <p:cNvGrpSpPr/>
        <p:nvPr/>
      </p:nvGrpSpPr>
      <p:grpSpPr>
        <a:xfrm>
          <a:off x="0" y="0"/>
          <a:ext cx="0" cy="0"/>
          <a:chOff x="0" y="0"/>
          <a:chExt cx="0" cy="0"/>
        </a:xfrm>
      </p:grpSpPr>
      <p:sp>
        <p:nvSpPr>
          <p:cNvPr id="1304" name="Google Shape;1304;g16eb56962f1_0_1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05" name="Google Shape;1305;g16eb56962f1_0_164"/>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AT</a:t>
            </a:r>
            <a:r>
              <a:rPr lang="en-US" sz="3600">
                <a:solidFill>
                  <a:srgbClr val="535353"/>
                </a:solidFill>
              </a:rPr>
              <a:t>DD Testing</a:t>
            </a:r>
            <a:endParaRPr b="0" i="0" sz="1400" u="none" cap="none" strike="noStrike">
              <a:solidFill>
                <a:srgbClr val="535353"/>
              </a:solidFill>
              <a:latin typeface="Arial"/>
              <a:ea typeface="Arial"/>
              <a:cs typeface="Arial"/>
              <a:sym typeface="Arial"/>
            </a:endParaRPr>
          </a:p>
        </p:txBody>
      </p:sp>
      <p:sp>
        <p:nvSpPr>
          <p:cNvPr id="1306" name="Google Shape;1306;g16eb56962f1_0_164"/>
          <p:cNvSpPr txBox="1"/>
          <p:nvPr>
            <p:ph idx="1" type="body"/>
          </p:nvPr>
        </p:nvSpPr>
        <p:spPr>
          <a:xfrm>
            <a:off x="518200" y="1344300"/>
            <a:ext cx="3902700" cy="32211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None/>
            </a:pPr>
            <a:r>
              <a:t/>
            </a:r>
            <a:endParaRPr sz="1100">
              <a:solidFill>
                <a:srgbClr val="000000"/>
              </a:solidFill>
            </a:endParaRPr>
          </a:p>
          <a:p>
            <a:pPr indent="0" lvl="0" marL="457200" rtl="0" algn="l">
              <a:lnSpc>
                <a:spcPct val="190909"/>
              </a:lnSpc>
              <a:spcBef>
                <a:spcPts val="1700"/>
              </a:spcBef>
              <a:spcAft>
                <a:spcPts val="0"/>
              </a:spcAft>
              <a:buNone/>
            </a:pPr>
            <a:r>
              <a:t/>
            </a:r>
            <a:endParaRPr sz="1100">
              <a:solidFill>
                <a:srgbClr val="000000"/>
              </a:solidFill>
            </a:endParaRPr>
          </a:p>
          <a:p>
            <a:pPr indent="-304800" lvl="0" marL="749300" rtl="0" algn="l">
              <a:lnSpc>
                <a:spcPct val="190909"/>
              </a:lnSpc>
              <a:spcBef>
                <a:spcPts val="1700"/>
              </a:spcBef>
              <a:spcAft>
                <a:spcPts val="0"/>
              </a:spcAft>
              <a:buClr>
                <a:srgbClr val="292929"/>
              </a:buClr>
              <a:buSzPts val="1200"/>
              <a:buFont typeface="Arial"/>
              <a:buChar char="●"/>
            </a:pPr>
            <a:r>
              <a:rPr lang="en-US" sz="1150">
                <a:solidFill>
                  <a:srgbClr val="000000"/>
                </a:solidFill>
              </a:rPr>
              <a:t>ATDD, or </a:t>
            </a:r>
            <a:r>
              <a:rPr b="1" lang="en-US" sz="1150">
                <a:solidFill>
                  <a:srgbClr val="000000"/>
                </a:solidFill>
              </a:rPr>
              <a:t>acceptance test-driven development</a:t>
            </a:r>
            <a:r>
              <a:rPr lang="en-US" sz="1150">
                <a:solidFill>
                  <a:srgbClr val="000000"/>
                </a:solidFill>
              </a:rPr>
              <a:t>, extends this to where the project team decides on a set of BDD acceptance tests before development begins</a:t>
            </a:r>
            <a:endParaRPr sz="1150">
              <a:solidFill>
                <a:srgbClr val="000000"/>
              </a:solidFill>
            </a:endParaRPr>
          </a:p>
          <a:p>
            <a:pPr indent="0" lvl="0" marL="457200" rtl="0" algn="l">
              <a:lnSpc>
                <a:spcPct val="190909"/>
              </a:lnSpc>
              <a:spcBef>
                <a:spcPts val="17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307" name="Google Shape;1307;g16eb56962f1_0_164"/>
          <p:cNvPicPr preferRelativeResize="0"/>
          <p:nvPr/>
        </p:nvPicPr>
        <p:blipFill>
          <a:blip r:embed="rId3">
            <a:alphaModFix/>
          </a:blip>
          <a:stretch>
            <a:fillRect/>
          </a:stretch>
        </p:blipFill>
        <p:spPr>
          <a:xfrm>
            <a:off x="4346750" y="1295434"/>
            <a:ext cx="4418299" cy="313682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1" name="Shape 1311"/>
        <p:cNvGrpSpPr/>
        <p:nvPr/>
      </p:nvGrpSpPr>
      <p:grpSpPr>
        <a:xfrm>
          <a:off x="0" y="0"/>
          <a:ext cx="0" cy="0"/>
          <a:chOff x="0" y="0"/>
          <a:chExt cx="0" cy="0"/>
        </a:xfrm>
      </p:grpSpPr>
      <p:sp>
        <p:nvSpPr>
          <p:cNvPr id="1312" name="Google Shape;1312;g16eb56962f1_0_1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13" name="Google Shape;1313;g16eb56962f1_0_173"/>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Infrastructure</a:t>
            </a:r>
            <a:r>
              <a:rPr lang="en-US" sz="3600">
                <a:solidFill>
                  <a:srgbClr val="535353"/>
                </a:solidFill>
              </a:rPr>
              <a:t> Testing</a:t>
            </a:r>
            <a:endParaRPr b="0" i="0" sz="1400" u="none" cap="none" strike="noStrike">
              <a:solidFill>
                <a:srgbClr val="535353"/>
              </a:solidFill>
              <a:latin typeface="Arial"/>
              <a:ea typeface="Arial"/>
              <a:cs typeface="Arial"/>
              <a:sym typeface="Arial"/>
            </a:endParaRPr>
          </a:p>
        </p:txBody>
      </p:sp>
      <p:sp>
        <p:nvSpPr>
          <p:cNvPr id="1314" name="Google Shape;1314;g16eb56962f1_0_173"/>
          <p:cNvSpPr txBox="1"/>
          <p:nvPr>
            <p:ph idx="1" type="body"/>
          </p:nvPr>
        </p:nvSpPr>
        <p:spPr>
          <a:xfrm>
            <a:off x="518200" y="1326325"/>
            <a:ext cx="3902700" cy="26277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None/>
            </a:pPr>
            <a:r>
              <a:t/>
            </a:r>
            <a:endParaRPr sz="1100">
              <a:solidFill>
                <a:srgbClr val="000000"/>
              </a:solidFill>
            </a:endParaRPr>
          </a:p>
          <a:p>
            <a:pPr indent="-304800" lvl="0" marL="749300" rtl="0" algn="l">
              <a:lnSpc>
                <a:spcPct val="190909"/>
              </a:lnSpc>
              <a:spcBef>
                <a:spcPts val="1700"/>
              </a:spcBef>
              <a:spcAft>
                <a:spcPts val="0"/>
              </a:spcAft>
              <a:buClr>
                <a:srgbClr val="292929"/>
              </a:buClr>
              <a:buSzPts val="1200"/>
              <a:buFont typeface="Arial"/>
              <a:buChar char="●"/>
            </a:pPr>
            <a:r>
              <a:rPr lang="en-US" sz="1200">
                <a:solidFill>
                  <a:srgbClr val="202124"/>
                </a:solidFill>
                <a:highlight>
                  <a:srgbClr val="FFFFFF"/>
                </a:highlight>
              </a:rPr>
              <a:t>Infrastructure testing is </a:t>
            </a:r>
            <a:r>
              <a:rPr b="1" lang="en-US" sz="1200">
                <a:solidFill>
                  <a:srgbClr val="202124"/>
                </a:solidFill>
                <a:highlight>
                  <a:srgbClr val="FFFFFF"/>
                </a:highlight>
              </a:rPr>
              <a:t>the testing process that covers hardware, software, and networks, security etc</a:t>
            </a:r>
            <a:r>
              <a:rPr lang="en-US" sz="1200">
                <a:solidFill>
                  <a:srgbClr val="202124"/>
                </a:solidFill>
                <a:highlight>
                  <a:srgbClr val="FFFFFF"/>
                </a:highlight>
              </a:rPr>
              <a:t>. It involves testing of any code that reads configuration values from different things in the IT framework and compares them to intended results. It reduces the risks of failure.</a:t>
            </a:r>
            <a:endParaRPr sz="1150">
              <a:solidFill>
                <a:srgbClr val="000000"/>
              </a:solidFill>
            </a:endParaRPr>
          </a:p>
          <a:p>
            <a:pPr indent="0" lvl="0" marL="457200" rtl="0" algn="l">
              <a:lnSpc>
                <a:spcPct val="190909"/>
              </a:lnSpc>
              <a:spcBef>
                <a:spcPts val="17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315" name="Google Shape;1315;g16eb56962f1_0_173"/>
          <p:cNvPicPr preferRelativeResize="0"/>
          <p:nvPr/>
        </p:nvPicPr>
        <p:blipFill>
          <a:blip r:embed="rId3">
            <a:alphaModFix/>
          </a:blip>
          <a:stretch>
            <a:fillRect/>
          </a:stretch>
        </p:blipFill>
        <p:spPr>
          <a:xfrm>
            <a:off x="4573300" y="1326334"/>
            <a:ext cx="4418300" cy="294369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9" name="Shape 1319"/>
        <p:cNvGrpSpPr/>
        <p:nvPr/>
      </p:nvGrpSpPr>
      <p:grpSpPr>
        <a:xfrm>
          <a:off x="0" y="0"/>
          <a:ext cx="0" cy="0"/>
          <a:chOff x="0" y="0"/>
          <a:chExt cx="0" cy="0"/>
        </a:xfrm>
      </p:grpSpPr>
      <p:sp>
        <p:nvSpPr>
          <p:cNvPr id="1320" name="Google Shape;1320;g16eb56962f1_0_1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21" name="Google Shape;1321;g16eb56962f1_0_182"/>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Performance</a:t>
            </a:r>
            <a:r>
              <a:rPr lang="en-US" sz="3600">
                <a:solidFill>
                  <a:srgbClr val="535353"/>
                </a:solidFill>
              </a:rPr>
              <a:t> Testing</a:t>
            </a:r>
            <a:endParaRPr b="0" i="0" sz="1400" u="none" cap="none" strike="noStrike">
              <a:solidFill>
                <a:srgbClr val="535353"/>
              </a:solidFill>
              <a:latin typeface="Arial"/>
              <a:ea typeface="Arial"/>
              <a:cs typeface="Arial"/>
              <a:sym typeface="Arial"/>
            </a:endParaRPr>
          </a:p>
        </p:txBody>
      </p:sp>
      <p:sp>
        <p:nvSpPr>
          <p:cNvPr id="1322" name="Google Shape;1322;g16eb56962f1_0_182"/>
          <p:cNvSpPr txBox="1"/>
          <p:nvPr>
            <p:ph idx="1" type="body"/>
          </p:nvPr>
        </p:nvSpPr>
        <p:spPr>
          <a:xfrm>
            <a:off x="518200" y="1516825"/>
            <a:ext cx="3902700" cy="26277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None/>
            </a:pPr>
            <a:r>
              <a:t/>
            </a:r>
            <a:endParaRPr sz="1100">
              <a:solidFill>
                <a:srgbClr val="000000"/>
              </a:solidFill>
            </a:endParaRPr>
          </a:p>
          <a:p>
            <a:pPr indent="-304800" lvl="0" marL="749300" rtl="0" algn="l">
              <a:lnSpc>
                <a:spcPct val="190909"/>
              </a:lnSpc>
              <a:spcBef>
                <a:spcPts val="1700"/>
              </a:spcBef>
              <a:spcAft>
                <a:spcPts val="0"/>
              </a:spcAft>
              <a:buClr>
                <a:srgbClr val="292929"/>
              </a:buClr>
              <a:buSzPts val="1200"/>
              <a:buFont typeface="Arial"/>
              <a:buChar char="●"/>
            </a:pPr>
            <a:r>
              <a:rPr b="1" lang="en-US" sz="1200">
                <a:solidFill>
                  <a:srgbClr val="293138"/>
                </a:solidFill>
                <a:highlight>
                  <a:srgbClr val="FFFFFF"/>
                </a:highlight>
              </a:rPr>
              <a:t>Performance testing</a:t>
            </a:r>
            <a:r>
              <a:rPr lang="en-US" sz="1200">
                <a:solidFill>
                  <a:srgbClr val="293138"/>
                </a:solidFill>
                <a:highlight>
                  <a:srgbClr val="FFFFFF"/>
                </a:highlight>
              </a:rPr>
              <a:t> is a non-functional software testing technique that determines how the </a:t>
            </a:r>
            <a:r>
              <a:rPr b="1" lang="en-US" sz="1200">
                <a:solidFill>
                  <a:srgbClr val="293138"/>
                </a:solidFill>
                <a:highlight>
                  <a:srgbClr val="FFFFFF"/>
                </a:highlight>
              </a:rPr>
              <a:t>stability, speed, scalability</a:t>
            </a:r>
            <a:r>
              <a:rPr lang="en-US" sz="1200">
                <a:solidFill>
                  <a:srgbClr val="293138"/>
                </a:solidFill>
                <a:highlight>
                  <a:srgbClr val="FFFFFF"/>
                </a:highlight>
              </a:rPr>
              <a:t>, and </a:t>
            </a:r>
            <a:r>
              <a:rPr b="1" lang="en-US" sz="1200">
                <a:solidFill>
                  <a:srgbClr val="293138"/>
                </a:solidFill>
                <a:highlight>
                  <a:srgbClr val="FFFFFF"/>
                </a:highlight>
              </a:rPr>
              <a:t>responsiveness</a:t>
            </a:r>
            <a:r>
              <a:rPr lang="en-US" sz="1200">
                <a:solidFill>
                  <a:srgbClr val="293138"/>
                </a:solidFill>
                <a:highlight>
                  <a:srgbClr val="FFFFFF"/>
                </a:highlight>
              </a:rPr>
              <a:t> of an application holds up under a given workload.</a:t>
            </a:r>
            <a:endParaRPr sz="1200">
              <a:solidFill>
                <a:srgbClr val="000000"/>
              </a:solidFill>
            </a:endParaRPr>
          </a:p>
          <a:p>
            <a:pPr indent="0" lvl="0" marL="457200" rtl="0" algn="l">
              <a:lnSpc>
                <a:spcPct val="190909"/>
              </a:lnSpc>
              <a:spcBef>
                <a:spcPts val="17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323" name="Google Shape;1323;g16eb56962f1_0_182"/>
          <p:cNvPicPr preferRelativeResize="0"/>
          <p:nvPr/>
        </p:nvPicPr>
        <p:blipFill>
          <a:blip r:embed="rId3">
            <a:alphaModFix/>
          </a:blip>
          <a:stretch>
            <a:fillRect/>
          </a:stretch>
        </p:blipFill>
        <p:spPr>
          <a:xfrm>
            <a:off x="4572000" y="1956309"/>
            <a:ext cx="4418300" cy="201116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7" name="Shape 1327"/>
        <p:cNvGrpSpPr/>
        <p:nvPr/>
      </p:nvGrpSpPr>
      <p:grpSpPr>
        <a:xfrm>
          <a:off x="0" y="0"/>
          <a:ext cx="0" cy="0"/>
          <a:chOff x="0" y="0"/>
          <a:chExt cx="0" cy="0"/>
        </a:xfrm>
      </p:grpSpPr>
      <p:sp>
        <p:nvSpPr>
          <p:cNvPr id="1328" name="Google Shape;1328;g16eb56962f1_0_1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29" name="Google Shape;1329;g16eb56962f1_0_194"/>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Security</a:t>
            </a:r>
            <a:r>
              <a:rPr lang="en-US" sz="3600">
                <a:solidFill>
                  <a:srgbClr val="535353"/>
                </a:solidFill>
              </a:rPr>
              <a:t> Testing</a:t>
            </a:r>
            <a:endParaRPr b="0" i="0" sz="1400" u="none" cap="none" strike="noStrike">
              <a:solidFill>
                <a:srgbClr val="535353"/>
              </a:solidFill>
              <a:latin typeface="Arial"/>
              <a:ea typeface="Arial"/>
              <a:cs typeface="Arial"/>
              <a:sym typeface="Arial"/>
            </a:endParaRPr>
          </a:p>
        </p:txBody>
      </p:sp>
      <p:sp>
        <p:nvSpPr>
          <p:cNvPr id="1330" name="Google Shape;1330;g16eb56962f1_0_194"/>
          <p:cNvSpPr txBox="1"/>
          <p:nvPr>
            <p:ph idx="1" type="body"/>
          </p:nvPr>
        </p:nvSpPr>
        <p:spPr>
          <a:xfrm>
            <a:off x="518200" y="1404950"/>
            <a:ext cx="6083700" cy="3444900"/>
          </a:xfrm>
          <a:prstGeom prst="rect">
            <a:avLst/>
          </a:prstGeom>
          <a:noFill/>
          <a:ln>
            <a:noFill/>
          </a:ln>
        </p:spPr>
        <p:txBody>
          <a:bodyPr anchorCtr="0" anchor="t" bIns="91400" lIns="91400" spcFirstLastPara="1" rIns="91400" wrap="square" tIns="91400">
            <a:noAutofit/>
          </a:bodyPr>
          <a:lstStyle/>
          <a:p>
            <a:pPr indent="-304800" lvl="0" marL="457200" rtl="0" algn="l">
              <a:lnSpc>
                <a:spcPct val="190909"/>
              </a:lnSpc>
              <a:spcBef>
                <a:spcPts val="1700"/>
              </a:spcBef>
              <a:spcAft>
                <a:spcPts val="0"/>
              </a:spcAft>
              <a:buClr>
                <a:srgbClr val="273239"/>
              </a:buClr>
              <a:buSzPts val="1200"/>
              <a:buChar char="●"/>
            </a:pPr>
            <a:r>
              <a:rPr b="1" lang="en-US" sz="1200">
                <a:solidFill>
                  <a:srgbClr val="273239"/>
                </a:solidFill>
                <a:highlight>
                  <a:srgbClr val="FFFFFF"/>
                </a:highlight>
              </a:rPr>
              <a:t>Security Testing</a:t>
            </a:r>
            <a:r>
              <a:rPr lang="en-US" sz="1200">
                <a:solidFill>
                  <a:srgbClr val="273239"/>
                </a:solidFill>
                <a:highlight>
                  <a:srgbClr val="FFFFFF"/>
                </a:highlight>
              </a:rPr>
              <a:t> is a type of Software Testing that uncovers vulnerabilities of the system and determines that the data and resources of the system are protected from possible intruders. </a:t>
            </a:r>
            <a:endParaRPr sz="1200">
              <a:solidFill>
                <a:srgbClr val="273239"/>
              </a:solidFill>
              <a:highlight>
                <a:srgbClr val="FFFFFF"/>
              </a:highlight>
            </a:endParaRPr>
          </a:p>
          <a:p>
            <a:pPr indent="-304800" lvl="0" marL="457200" rtl="0" algn="l">
              <a:lnSpc>
                <a:spcPct val="115000"/>
              </a:lnSpc>
              <a:spcBef>
                <a:spcPts val="0"/>
              </a:spcBef>
              <a:spcAft>
                <a:spcPts val="0"/>
              </a:spcAft>
              <a:buClr>
                <a:srgbClr val="273239"/>
              </a:buClr>
              <a:buSzPts val="1200"/>
              <a:buChar char="●"/>
            </a:pPr>
            <a:r>
              <a:rPr lang="en-US" sz="1200">
                <a:solidFill>
                  <a:srgbClr val="273239"/>
                </a:solidFill>
                <a:highlight>
                  <a:srgbClr val="FFFFFF"/>
                </a:highlight>
              </a:rPr>
              <a:t>Below are the six </a:t>
            </a:r>
            <a:r>
              <a:rPr b="1" lang="en-US" sz="1200">
                <a:solidFill>
                  <a:srgbClr val="273239"/>
                </a:solidFill>
                <a:highlight>
                  <a:srgbClr val="FFFFFF"/>
                </a:highlight>
              </a:rPr>
              <a:t>basic principles of security testing</a:t>
            </a:r>
            <a:r>
              <a:rPr lang="en-US" sz="1200">
                <a:solidFill>
                  <a:srgbClr val="273239"/>
                </a:solidFill>
                <a:highlight>
                  <a:srgbClr val="FFFFFF"/>
                </a:highlight>
              </a:rPr>
              <a:t>:</a:t>
            </a:r>
            <a:br>
              <a:rPr lang="en-US" sz="1200">
                <a:solidFill>
                  <a:srgbClr val="273239"/>
                </a:solidFill>
                <a:highlight>
                  <a:srgbClr val="FFFFFF"/>
                </a:highlight>
              </a:rPr>
            </a:b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Confidentiality</a:t>
            </a: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Integrity</a:t>
            </a: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Authentication</a:t>
            </a: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Authorization</a:t>
            </a: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Availability</a:t>
            </a: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Non-repudiation</a:t>
            </a:r>
            <a:endParaRPr sz="1200">
              <a:solidFill>
                <a:srgbClr val="273239"/>
              </a:solidFill>
              <a:highlight>
                <a:srgbClr val="FFFFFF"/>
              </a:highlight>
            </a:endParaRPr>
          </a:p>
          <a:p>
            <a:pPr indent="0" lvl="0" marL="0" rtl="0" algn="l">
              <a:lnSpc>
                <a:spcPct val="190909"/>
              </a:lnSpc>
              <a:spcBef>
                <a:spcPts val="3600"/>
              </a:spcBef>
              <a:spcAft>
                <a:spcPts val="0"/>
              </a:spcAft>
              <a:buNone/>
            </a:pPr>
            <a:r>
              <a:t/>
            </a:r>
            <a:endParaRPr sz="1200">
              <a:solidFill>
                <a:srgbClr val="273239"/>
              </a:solidFill>
              <a:highlight>
                <a:srgbClr val="FFFFFF"/>
              </a:highlight>
            </a:endParaRPr>
          </a:p>
          <a:p>
            <a:pPr indent="0" lvl="0" marL="457200" rtl="0" algn="l">
              <a:lnSpc>
                <a:spcPct val="190909"/>
              </a:lnSpc>
              <a:spcBef>
                <a:spcPts val="17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331" name="Google Shape;1331;g16eb56962f1_0_194"/>
          <p:cNvPicPr preferRelativeResize="0"/>
          <p:nvPr/>
        </p:nvPicPr>
        <p:blipFill>
          <a:blip r:embed="rId3">
            <a:alphaModFix/>
          </a:blip>
          <a:stretch>
            <a:fillRect/>
          </a:stretch>
        </p:blipFill>
        <p:spPr>
          <a:xfrm>
            <a:off x="6601900" y="1604375"/>
            <a:ext cx="2228850" cy="2228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5" name="Shape 1335"/>
        <p:cNvGrpSpPr/>
        <p:nvPr/>
      </p:nvGrpSpPr>
      <p:grpSpPr>
        <a:xfrm>
          <a:off x="0" y="0"/>
          <a:ext cx="0" cy="0"/>
          <a:chOff x="0" y="0"/>
          <a:chExt cx="0" cy="0"/>
        </a:xfrm>
      </p:grpSpPr>
      <p:sp>
        <p:nvSpPr>
          <p:cNvPr id="1336" name="Google Shape;1336;g1688ddaa0e3_0_0"/>
          <p:cNvSpPr/>
          <p:nvPr/>
        </p:nvSpPr>
        <p:spPr>
          <a:xfrm>
            <a:off x="2301900" y="2377150"/>
            <a:ext cx="4008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Product        Demo</a:t>
            </a:r>
            <a:endParaRPr b="0" i="0" sz="3600" u="none" cap="none" strike="noStrike">
              <a:solidFill>
                <a:schemeClr val="lt2"/>
              </a:solidFill>
              <a:latin typeface="Arial"/>
              <a:ea typeface="Arial"/>
              <a:cs typeface="Arial"/>
              <a:sym typeface="Arial"/>
            </a:endParaRPr>
          </a:p>
        </p:txBody>
      </p:sp>
      <p:pic>
        <p:nvPicPr>
          <p:cNvPr id="1337" name="Google Shape;1337;g1688ddaa0e3_0_0"/>
          <p:cNvPicPr preferRelativeResize="0"/>
          <p:nvPr/>
        </p:nvPicPr>
        <p:blipFill>
          <a:blip r:embed="rId3">
            <a:alphaModFix/>
          </a:blip>
          <a:stretch>
            <a:fillRect/>
          </a:stretch>
        </p:blipFill>
        <p:spPr>
          <a:xfrm>
            <a:off x="3716725" y="1509625"/>
            <a:ext cx="1466850" cy="23812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1" name="Shape 1341"/>
        <p:cNvGrpSpPr/>
        <p:nvPr/>
      </p:nvGrpSpPr>
      <p:grpSpPr>
        <a:xfrm>
          <a:off x="0" y="0"/>
          <a:ext cx="0" cy="0"/>
          <a:chOff x="0" y="0"/>
          <a:chExt cx="0" cy="0"/>
        </a:xfrm>
      </p:grpSpPr>
      <p:sp>
        <p:nvSpPr>
          <p:cNvPr id="1342" name="Google Shape;1342;g17467967dfa_0_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43" name="Google Shape;1343;g17467967dfa_0_0"/>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Key Takeaways</a:t>
            </a:r>
            <a:endParaRPr b="0" i="0" sz="1400" u="none" cap="none" strike="noStrike">
              <a:solidFill>
                <a:srgbClr val="535353"/>
              </a:solidFill>
              <a:latin typeface="Arial"/>
              <a:ea typeface="Arial"/>
              <a:cs typeface="Arial"/>
              <a:sym typeface="Arial"/>
            </a:endParaRPr>
          </a:p>
        </p:txBody>
      </p:sp>
      <p:sp>
        <p:nvSpPr>
          <p:cNvPr id="1344" name="Google Shape;1344;g17467967dfa_0_0"/>
          <p:cNvSpPr txBox="1"/>
          <p:nvPr>
            <p:ph idx="1" type="body"/>
          </p:nvPr>
        </p:nvSpPr>
        <p:spPr>
          <a:xfrm>
            <a:off x="518200" y="1404950"/>
            <a:ext cx="4825200" cy="3444900"/>
          </a:xfrm>
          <a:prstGeom prst="rect">
            <a:avLst/>
          </a:prstGeom>
          <a:noFill/>
          <a:ln>
            <a:noFill/>
          </a:ln>
        </p:spPr>
        <p:txBody>
          <a:bodyPr anchorCtr="0" anchor="t" bIns="91400" lIns="91400" spcFirstLastPara="1" rIns="91400" wrap="square" tIns="91400">
            <a:noAutofit/>
          </a:bodyPr>
          <a:lstStyle/>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Fundamentals of SDLC process and </a:t>
            </a:r>
            <a:r>
              <a:rPr lang="en-US" sz="1200">
                <a:solidFill>
                  <a:srgbClr val="273239"/>
                </a:solidFill>
                <a:highlight>
                  <a:srgbClr val="FFFFFF"/>
                </a:highlight>
              </a:rPr>
              <a:t>Documentation</a:t>
            </a: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Version control systems</a:t>
            </a: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Devops Fundamentals </a:t>
            </a: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CI/CD pipelines</a:t>
            </a:r>
            <a:endParaRPr sz="1200">
              <a:solidFill>
                <a:srgbClr val="273239"/>
              </a:solidFill>
              <a:highlight>
                <a:srgbClr val="FFFFFF"/>
              </a:highlight>
            </a:endParaRPr>
          </a:p>
          <a:p>
            <a:pPr indent="-304800" lvl="0" marL="9144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Testing</a:t>
            </a:r>
            <a:endParaRPr sz="1200">
              <a:solidFill>
                <a:srgbClr val="273239"/>
              </a:solidFill>
              <a:highlight>
                <a:srgbClr val="FFFFFF"/>
              </a:highlight>
            </a:endParaRPr>
          </a:p>
          <a:p>
            <a:pPr indent="0" lvl="0" marL="0" rtl="0" algn="l">
              <a:lnSpc>
                <a:spcPct val="190909"/>
              </a:lnSpc>
              <a:spcBef>
                <a:spcPts val="3600"/>
              </a:spcBef>
              <a:spcAft>
                <a:spcPts val="0"/>
              </a:spcAft>
              <a:buNone/>
            </a:pPr>
            <a:r>
              <a:t/>
            </a:r>
            <a:endParaRPr sz="1200">
              <a:solidFill>
                <a:srgbClr val="273239"/>
              </a:solidFill>
              <a:highlight>
                <a:srgbClr val="FFFFFF"/>
              </a:highlight>
            </a:endParaRPr>
          </a:p>
          <a:p>
            <a:pPr indent="0" lvl="0" marL="457200" rtl="0" algn="l">
              <a:lnSpc>
                <a:spcPct val="190909"/>
              </a:lnSpc>
              <a:spcBef>
                <a:spcPts val="17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345" name="Google Shape;1345;g17467967dfa_0_0"/>
          <p:cNvPicPr preferRelativeResize="0"/>
          <p:nvPr/>
        </p:nvPicPr>
        <p:blipFill>
          <a:blip r:embed="rId3">
            <a:alphaModFix/>
          </a:blip>
          <a:stretch>
            <a:fillRect/>
          </a:stretch>
        </p:blipFill>
        <p:spPr>
          <a:xfrm>
            <a:off x="5847249" y="1554188"/>
            <a:ext cx="2815400" cy="2815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9" name="Shape 1349"/>
        <p:cNvGrpSpPr/>
        <p:nvPr/>
      </p:nvGrpSpPr>
      <p:grpSpPr>
        <a:xfrm>
          <a:off x="0" y="0"/>
          <a:ext cx="0" cy="0"/>
          <a:chOff x="0" y="0"/>
          <a:chExt cx="0" cy="0"/>
        </a:xfrm>
      </p:grpSpPr>
      <p:sp>
        <p:nvSpPr>
          <p:cNvPr id="1350" name="Google Shape;1350;g17467967dfa_0_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51" name="Google Shape;1351;g17467967dfa_0_8"/>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Quiz</a:t>
            </a:r>
            <a:endParaRPr b="0" i="0" sz="1400" u="none" cap="none" strike="noStrike">
              <a:solidFill>
                <a:srgbClr val="535353"/>
              </a:solidFill>
              <a:latin typeface="Arial"/>
              <a:ea typeface="Arial"/>
              <a:cs typeface="Arial"/>
              <a:sym typeface="Arial"/>
            </a:endParaRPr>
          </a:p>
        </p:txBody>
      </p:sp>
      <p:sp>
        <p:nvSpPr>
          <p:cNvPr id="1352" name="Google Shape;1352;g17467967dfa_0_8"/>
          <p:cNvSpPr txBox="1"/>
          <p:nvPr>
            <p:ph idx="1" type="body"/>
          </p:nvPr>
        </p:nvSpPr>
        <p:spPr>
          <a:xfrm>
            <a:off x="518200" y="1404950"/>
            <a:ext cx="4825200" cy="2374500"/>
          </a:xfrm>
          <a:prstGeom prst="rect">
            <a:avLst/>
          </a:prstGeom>
          <a:noFill/>
          <a:ln>
            <a:noFill/>
          </a:ln>
        </p:spPr>
        <p:txBody>
          <a:bodyPr anchorCtr="0" anchor="t" bIns="91400" lIns="91400" spcFirstLastPara="1" rIns="91400" wrap="square" tIns="91400">
            <a:noAutofit/>
          </a:bodyPr>
          <a:lstStyle/>
          <a:p>
            <a:pPr indent="-304800" lvl="0" marL="457200" rtl="0" algn="l">
              <a:lnSpc>
                <a:spcPct val="158000"/>
              </a:lnSpc>
              <a:spcBef>
                <a:spcPts val="0"/>
              </a:spcBef>
              <a:spcAft>
                <a:spcPts val="0"/>
              </a:spcAft>
              <a:buClr>
                <a:srgbClr val="273239"/>
              </a:buClr>
              <a:buSzPts val="1200"/>
              <a:buAutoNum type="arabicPeriod"/>
            </a:pPr>
            <a:r>
              <a:rPr lang="en-US" sz="1200">
                <a:solidFill>
                  <a:srgbClr val="273239"/>
                </a:solidFill>
                <a:highlight>
                  <a:srgbClr val="FFFFFF"/>
                </a:highlight>
              </a:rPr>
              <a:t>In waterfall model output of one phase is input to next phase.</a:t>
            </a:r>
            <a:endParaRPr sz="1200">
              <a:solidFill>
                <a:srgbClr val="273239"/>
              </a:solidFill>
              <a:highlight>
                <a:srgbClr val="FFFFFF"/>
              </a:highlight>
            </a:endParaRPr>
          </a:p>
          <a:p>
            <a:pPr indent="0" lvl="0" marL="457200" rtl="0" algn="l">
              <a:lnSpc>
                <a:spcPct val="158000"/>
              </a:lnSpc>
              <a:spcBef>
                <a:spcPts val="3600"/>
              </a:spcBef>
              <a:spcAft>
                <a:spcPts val="0"/>
              </a:spcAft>
              <a:buNone/>
            </a:pPr>
            <a:r>
              <a:t/>
            </a:r>
            <a:endParaRPr sz="1200">
              <a:solidFill>
                <a:srgbClr val="273239"/>
              </a:solidFill>
              <a:highlight>
                <a:srgbClr val="FFFFFF"/>
              </a:highlight>
            </a:endParaRPr>
          </a:p>
          <a:p>
            <a:pPr indent="-304800" lvl="0" marL="457200" rtl="0" algn="l">
              <a:lnSpc>
                <a:spcPct val="158000"/>
              </a:lnSpc>
              <a:spcBef>
                <a:spcPts val="3600"/>
              </a:spcBef>
              <a:spcAft>
                <a:spcPts val="0"/>
              </a:spcAft>
              <a:buClr>
                <a:srgbClr val="273239"/>
              </a:buClr>
              <a:buSzPts val="1200"/>
              <a:buChar char="❏"/>
            </a:pPr>
            <a:r>
              <a:rPr lang="en-US" sz="1200">
                <a:solidFill>
                  <a:srgbClr val="273239"/>
                </a:solidFill>
                <a:highlight>
                  <a:srgbClr val="FFFFFF"/>
                </a:highlight>
              </a:rPr>
              <a:t>True</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Char char="❏"/>
            </a:pPr>
            <a:r>
              <a:rPr lang="en-US" sz="1200">
                <a:solidFill>
                  <a:srgbClr val="273239"/>
                </a:solidFill>
                <a:highlight>
                  <a:srgbClr val="FFFFFF"/>
                </a:highlight>
              </a:rPr>
              <a:t>False</a:t>
            </a:r>
            <a:endParaRPr sz="1200">
              <a:solidFill>
                <a:srgbClr val="273239"/>
              </a:solidFill>
              <a:highlight>
                <a:srgbClr val="FFFFFF"/>
              </a:highlight>
            </a:endParaRPr>
          </a:p>
          <a:p>
            <a:pPr indent="0" lvl="0" marL="0" rtl="0" algn="l">
              <a:lnSpc>
                <a:spcPct val="190909"/>
              </a:lnSpc>
              <a:spcBef>
                <a:spcPts val="3600"/>
              </a:spcBef>
              <a:spcAft>
                <a:spcPts val="0"/>
              </a:spcAft>
              <a:buNone/>
            </a:pPr>
            <a:r>
              <a:t/>
            </a:r>
            <a:endParaRPr sz="1200">
              <a:solidFill>
                <a:srgbClr val="273239"/>
              </a:solidFill>
              <a:highlight>
                <a:srgbClr val="FFFFFF"/>
              </a:highlight>
            </a:endParaRPr>
          </a:p>
          <a:p>
            <a:pPr indent="0" lvl="0" marL="0" rtl="0" algn="l">
              <a:lnSpc>
                <a:spcPct val="190909"/>
              </a:lnSpc>
              <a:spcBef>
                <a:spcPts val="17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
        <p:nvSpPr>
          <p:cNvPr id="1353" name="Google Shape;1353;g17467967dfa_0_8"/>
          <p:cNvSpPr txBox="1"/>
          <p:nvPr/>
        </p:nvSpPr>
        <p:spPr>
          <a:xfrm>
            <a:off x="573425" y="4014025"/>
            <a:ext cx="63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Answer: It is True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7" name="Shape 1357"/>
        <p:cNvGrpSpPr/>
        <p:nvPr/>
      </p:nvGrpSpPr>
      <p:grpSpPr>
        <a:xfrm>
          <a:off x="0" y="0"/>
          <a:ext cx="0" cy="0"/>
          <a:chOff x="0" y="0"/>
          <a:chExt cx="0" cy="0"/>
        </a:xfrm>
      </p:grpSpPr>
      <p:sp>
        <p:nvSpPr>
          <p:cNvPr id="1358" name="Google Shape;1358;g17467967dfa_0_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59" name="Google Shape;1359;g17467967dfa_0_16"/>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Quiz</a:t>
            </a:r>
            <a:endParaRPr b="0" i="0" sz="1400" u="none" cap="none" strike="noStrike">
              <a:solidFill>
                <a:srgbClr val="535353"/>
              </a:solidFill>
              <a:latin typeface="Arial"/>
              <a:ea typeface="Arial"/>
              <a:cs typeface="Arial"/>
              <a:sym typeface="Arial"/>
            </a:endParaRPr>
          </a:p>
        </p:txBody>
      </p:sp>
      <p:sp>
        <p:nvSpPr>
          <p:cNvPr id="1360" name="Google Shape;1360;g17467967dfa_0_16"/>
          <p:cNvSpPr txBox="1"/>
          <p:nvPr>
            <p:ph idx="1" type="body"/>
          </p:nvPr>
        </p:nvSpPr>
        <p:spPr>
          <a:xfrm>
            <a:off x="518200" y="1404950"/>
            <a:ext cx="4825200" cy="2374500"/>
          </a:xfrm>
          <a:prstGeom prst="rect">
            <a:avLst/>
          </a:prstGeom>
          <a:noFill/>
          <a:ln>
            <a:noFill/>
          </a:ln>
        </p:spPr>
        <p:txBody>
          <a:bodyPr anchorCtr="0" anchor="t" bIns="91400" lIns="91400" spcFirstLastPara="1" rIns="91400" wrap="square" tIns="91400">
            <a:noAutofit/>
          </a:bodyPr>
          <a:lstStyle/>
          <a:p>
            <a:pPr indent="0" lvl="0" marL="0" rtl="0" algn="l">
              <a:lnSpc>
                <a:spcPct val="158000"/>
              </a:lnSpc>
              <a:spcBef>
                <a:spcPts val="0"/>
              </a:spcBef>
              <a:spcAft>
                <a:spcPts val="0"/>
              </a:spcAft>
              <a:buNone/>
            </a:pPr>
            <a:r>
              <a:rPr lang="en-US" sz="1200">
                <a:solidFill>
                  <a:srgbClr val="273239"/>
                </a:solidFill>
                <a:highlight>
                  <a:srgbClr val="FFFFFF"/>
                </a:highlight>
              </a:rPr>
              <a:t>2. Selection of particular life-cycle model is based on ?</a:t>
            </a:r>
            <a:endParaRPr sz="1200">
              <a:solidFill>
                <a:srgbClr val="273239"/>
              </a:solidFill>
              <a:highlight>
                <a:srgbClr val="FFFFFF"/>
              </a:highlight>
            </a:endParaRPr>
          </a:p>
          <a:p>
            <a:pPr indent="-304800" lvl="0" marL="457200" rtl="0" algn="l">
              <a:lnSpc>
                <a:spcPct val="158000"/>
              </a:lnSpc>
              <a:spcBef>
                <a:spcPts val="3600"/>
              </a:spcBef>
              <a:spcAft>
                <a:spcPts val="0"/>
              </a:spcAft>
              <a:buClr>
                <a:srgbClr val="273239"/>
              </a:buClr>
              <a:buSzPts val="1200"/>
              <a:buAutoNum type="alphaUcPeriod"/>
            </a:pPr>
            <a:r>
              <a:rPr lang="en-US" sz="1200">
                <a:solidFill>
                  <a:srgbClr val="273239"/>
                </a:solidFill>
                <a:highlight>
                  <a:srgbClr val="FFFFFF"/>
                </a:highlight>
              </a:rPr>
              <a:t>Requirements</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Technical Knowledge of Development team</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Users</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Project Types &amp; Associated Risks</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All of </a:t>
            </a:r>
            <a:r>
              <a:rPr lang="en-US" sz="1200">
                <a:solidFill>
                  <a:srgbClr val="273239"/>
                </a:solidFill>
                <a:highlight>
                  <a:srgbClr val="FFFFFF"/>
                </a:highlight>
              </a:rPr>
              <a:t>the</a:t>
            </a:r>
            <a:r>
              <a:rPr lang="en-US" sz="1200">
                <a:solidFill>
                  <a:srgbClr val="273239"/>
                </a:solidFill>
                <a:highlight>
                  <a:srgbClr val="FFFFFF"/>
                </a:highlight>
              </a:rPr>
              <a:t> above</a:t>
            </a:r>
            <a:endParaRPr sz="1200">
              <a:solidFill>
                <a:srgbClr val="273239"/>
              </a:solidFill>
              <a:highlight>
                <a:srgbClr val="FFFFFF"/>
              </a:highlight>
            </a:endParaRPr>
          </a:p>
          <a:p>
            <a:pPr indent="0" lvl="0" marL="0" rtl="0" algn="l">
              <a:lnSpc>
                <a:spcPct val="190909"/>
              </a:lnSpc>
              <a:spcBef>
                <a:spcPts val="3600"/>
              </a:spcBef>
              <a:spcAft>
                <a:spcPts val="0"/>
              </a:spcAft>
              <a:buNone/>
            </a:pPr>
            <a:r>
              <a:t/>
            </a:r>
            <a:endParaRPr sz="1200">
              <a:solidFill>
                <a:srgbClr val="273239"/>
              </a:solidFill>
              <a:highlight>
                <a:srgbClr val="FFFFFF"/>
              </a:highlight>
            </a:endParaRPr>
          </a:p>
          <a:p>
            <a:pPr indent="0" lvl="0" marL="0" rtl="0" algn="l">
              <a:lnSpc>
                <a:spcPct val="190909"/>
              </a:lnSpc>
              <a:spcBef>
                <a:spcPts val="17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
        <p:nvSpPr>
          <p:cNvPr id="1361" name="Google Shape;1361;g17467967dfa_0_16"/>
          <p:cNvSpPr txBox="1"/>
          <p:nvPr/>
        </p:nvSpPr>
        <p:spPr>
          <a:xfrm>
            <a:off x="573425" y="4219975"/>
            <a:ext cx="63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Answer: E. All of </a:t>
            </a:r>
            <a:r>
              <a:rPr lang="en-US"/>
              <a:t>the</a:t>
            </a:r>
            <a:r>
              <a:rPr lang="en-US"/>
              <a:t> above .  </a:t>
            </a:r>
            <a:r>
              <a:rPr lang="en-US"/>
              <a:t>Because</a:t>
            </a:r>
            <a:r>
              <a:rPr lang="en-US"/>
              <a:t> it depends on all of this aspects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4" name="Shape 194"/>
        <p:cNvGrpSpPr/>
        <p:nvPr/>
      </p:nvGrpSpPr>
      <p:grpSpPr>
        <a:xfrm>
          <a:off x="0" y="0"/>
          <a:ext cx="0" cy="0"/>
          <a:chOff x="0" y="0"/>
          <a:chExt cx="0" cy="0"/>
        </a:xfrm>
      </p:grpSpPr>
      <p:sp>
        <p:nvSpPr>
          <p:cNvPr id="195" name="Google Shape;195;g16d24512b32_0_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Timings</a:t>
            </a:r>
            <a:endParaRPr>
              <a:solidFill>
                <a:schemeClr val="dk1"/>
              </a:solidFill>
            </a:endParaRPr>
          </a:p>
        </p:txBody>
      </p:sp>
      <p:sp>
        <p:nvSpPr>
          <p:cNvPr id="196" name="Google Shape;196;g16d24512b32_0_2"/>
          <p:cNvSpPr txBox="1"/>
          <p:nvPr>
            <p:ph idx="1" type="body"/>
          </p:nvPr>
        </p:nvSpPr>
        <p:spPr>
          <a:xfrm>
            <a:off x="613700" y="1379350"/>
            <a:ext cx="7086600" cy="35016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Clr>
                <a:schemeClr val="dk1"/>
              </a:buClr>
              <a:buSzPts val="1500"/>
              <a:buChar char="●"/>
            </a:pPr>
            <a:r>
              <a:rPr lang="en-US"/>
              <a:t>You will get access to </a:t>
            </a:r>
            <a:r>
              <a:rPr b="1" lang="en-US"/>
              <a:t>individual Virtual Lab environments.</a:t>
            </a:r>
            <a:endParaRPr b="1"/>
          </a:p>
          <a:p>
            <a:pPr indent="-323850" lvl="0" marL="457200" rtl="0" algn="l">
              <a:lnSpc>
                <a:spcPct val="150000"/>
              </a:lnSpc>
              <a:spcBef>
                <a:spcPts val="0"/>
              </a:spcBef>
              <a:spcAft>
                <a:spcPts val="0"/>
              </a:spcAft>
              <a:buClr>
                <a:schemeClr val="dk1"/>
              </a:buClr>
              <a:buSzPts val="1500"/>
              <a:buChar char="●"/>
            </a:pPr>
            <a:r>
              <a:rPr lang="en-US"/>
              <a:t>You will use this account to complete the lab exercises. You don’t need to open or use your office computer browser for the labs.</a:t>
            </a:r>
            <a:endParaRPr/>
          </a:p>
          <a:p>
            <a:pPr indent="-323850" lvl="0" marL="457200" rtl="0" algn="l">
              <a:lnSpc>
                <a:spcPct val="150000"/>
              </a:lnSpc>
              <a:spcBef>
                <a:spcPts val="1000"/>
              </a:spcBef>
              <a:spcAft>
                <a:spcPts val="0"/>
              </a:spcAft>
              <a:buClr>
                <a:schemeClr val="dk1"/>
              </a:buClr>
              <a:buSzPts val="1500"/>
              <a:buChar char="●"/>
            </a:pPr>
            <a:r>
              <a:rPr b="1" lang="en-US"/>
              <a:t>Training time :</a:t>
            </a:r>
            <a:r>
              <a:rPr lang="en-US"/>
              <a:t> </a:t>
            </a:r>
            <a:r>
              <a:rPr lang="en-US" sz="1200">
                <a:solidFill>
                  <a:srgbClr val="000000"/>
                </a:solidFill>
                <a:highlight>
                  <a:schemeClr val="lt1"/>
                </a:highlight>
              </a:rPr>
              <a:t>08:30 AM to 12:00 PM</a:t>
            </a:r>
            <a:endParaRPr sz="1800">
              <a:solidFill>
                <a:schemeClr val="dk1"/>
              </a:solidFill>
              <a:highlight>
                <a:schemeClr val="lt1"/>
              </a:highlight>
            </a:endParaRPr>
          </a:p>
          <a:p>
            <a:pPr indent="-323850" lvl="0" marL="457200" rtl="0" algn="l">
              <a:lnSpc>
                <a:spcPct val="150000"/>
              </a:lnSpc>
              <a:spcBef>
                <a:spcPts val="1000"/>
              </a:spcBef>
              <a:spcAft>
                <a:spcPts val="0"/>
              </a:spcAft>
              <a:buClr>
                <a:schemeClr val="dk1"/>
              </a:buClr>
              <a:buSzPts val="1500"/>
              <a:buChar char="●"/>
            </a:pPr>
            <a:r>
              <a:rPr b="1" lang="en-US"/>
              <a:t>Breaks</a:t>
            </a:r>
            <a:endParaRPr b="1"/>
          </a:p>
          <a:p>
            <a:pPr indent="-323850" lvl="1" marL="914400" rtl="0" algn="l">
              <a:lnSpc>
                <a:spcPct val="150000"/>
              </a:lnSpc>
              <a:spcBef>
                <a:spcPts val="0"/>
              </a:spcBef>
              <a:spcAft>
                <a:spcPts val="0"/>
              </a:spcAft>
              <a:buSzPts val="1500"/>
              <a:buChar char="○"/>
            </a:pPr>
            <a:r>
              <a:rPr lang="en-US"/>
              <a:t>1 </a:t>
            </a:r>
            <a:r>
              <a:rPr lang="en-US"/>
              <a:t>break for 30 Minutes - </a:t>
            </a:r>
            <a:r>
              <a:rPr b="1" lang="en-US"/>
              <a:t>10 am to 10.30 am approx</a:t>
            </a:r>
            <a:endParaRPr b="1"/>
          </a:p>
          <a:p>
            <a:pPr indent="-323850" lvl="0" marL="457200" rtl="0" algn="l">
              <a:lnSpc>
                <a:spcPct val="150000"/>
              </a:lnSpc>
              <a:spcBef>
                <a:spcPts val="1000"/>
              </a:spcBef>
              <a:spcAft>
                <a:spcPts val="0"/>
              </a:spcAft>
              <a:buSzPts val="1500"/>
              <a:buChar char="●"/>
            </a:pPr>
            <a:r>
              <a:rPr lang="en-US"/>
              <a:t>If you have any questions please feel free to let me know.</a:t>
            </a:r>
            <a:endParaRPr>
              <a:solidFill>
                <a:schemeClr val="dk1"/>
              </a:solidFill>
            </a:endParaRPr>
          </a:p>
        </p:txBody>
      </p:sp>
      <p:sp>
        <p:nvSpPr>
          <p:cNvPr id="197" name="Google Shape;197;g16d24512b32_0_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1000"/>
                                        <p:tgtEl>
                                          <p:spTgt spid="1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animEffect filter="fade" transition="in">
                                      <p:cBhvr>
                                        <p:cTn dur="1000"/>
                                        <p:tgtEl>
                                          <p:spTgt spid="1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animEffect filter="fade" transition="in">
                                      <p:cBhvr>
                                        <p:cTn dur="1000"/>
                                        <p:tgtEl>
                                          <p:spTgt spid="1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animEffect filter="fade" transition="in">
                                      <p:cBhvr>
                                        <p:cTn dur="1000"/>
                                        <p:tgtEl>
                                          <p:spTgt spid="1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animEffect filter="fade" transition="in">
                                      <p:cBhvr>
                                        <p:cTn dur="1000"/>
                                        <p:tgtEl>
                                          <p:spTgt spid="1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5" st="5"/>
                                            </p:txEl>
                                          </p:spTgt>
                                        </p:tgtEl>
                                        <p:attrNameLst>
                                          <p:attrName>style.visibility</p:attrName>
                                        </p:attrNameLst>
                                      </p:cBhvr>
                                      <p:to>
                                        <p:strVal val="visible"/>
                                      </p:to>
                                    </p:set>
                                    <p:animEffect filter="fade" transition="in">
                                      <p:cBhvr>
                                        <p:cTn dur="1000"/>
                                        <p:tgtEl>
                                          <p:spTgt spid="1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5" name="Shape 1365"/>
        <p:cNvGrpSpPr/>
        <p:nvPr/>
      </p:nvGrpSpPr>
      <p:grpSpPr>
        <a:xfrm>
          <a:off x="0" y="0"/>
          <a:ext cx="0" cy="0"/>
          <a:chOff x="0" y="0"/>
          <a:chExt cx="0" cy="0"/>
        </a:xfrm>
      </p:grpSpPr>
      <p:sp>
        <p:nvSpPr>
          <p:cNvPr id="1366" name="Google Shape;1366;g17467967dfa_0_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67" name="Google Shape;1367;g17467967dfa_0_23"/>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Quiz</a:t>
            </a:r>
            <a:endParaRPr b="0" i="0" sz="1400" u="none" cap="none" strike="noStrike">
              <a:solidFill>
                <a:srgbClr val="535353"/>
              </a:solidFill>
              <a:latin typeface="Arial"/>
              <a:ea typeface="Arial"/>
              <a:cs typeface="Arial"/>
              <a:sym typeface="Arial"/>
            </a:endParaRPr>
          </a:p>
        </p:txBody>
      </p:sp>
      <p:sp>
        <p:nvSpPr>
          <p:cNvPr id="1368" name="Google Shape;1368;g17467967dfa_0_23"/>
          <p:cNvSpPr txBox="1"/>
          <p:nvPr>
            <p:ph idx="1" type="body"/>
          </p:nvPr>
        </p:nvSpPr>
        <p:spPr>
          <a:xfrm>
            <a:off x="518200" y="1404950"/>
            <a:ext cx="4825200" cy="2796300"/>
          </a:xfrm>
          <a:prstGeom prst="rect">
            <a:avLst/>
          </a:prstGeom>
          <a:noFill/>
          <a:ln>
            <a:noFill/>
          </a:ln>
        </p:spPr>
        <p:txBody>
          <a:bodyPr anchorCtr="0" anchor="t" bIns="91400" lIns="91400" spcFirstLastPara="1" rIns="91400" wrap="square" tIns="91400">
            <a:noAutofit/>
          </a:bodyPr>
          <a:lstStyle/>
          <a:p>
            <a:pPr indent="0" lvl="0" marL="0" rtl="0" algn="l">
              <a:lnSpc>
                <a:spcPct val="158000"/>
              </a:lnSpc>
              <a:spcBef>
                <a:spcPts val="0"/>
              </a:spcBef>
              <a:spcAft>
                <a:spcPts val="0"/>
              </a:spcAft>
              <a:buNone/>
            </a:pPr>
            <a:r>
              <a:rPr lang="en-US" sz="1200">
                <a:solidFill>
                  <a:srgbClr val="273239"/>
                </a:solidFill>
                <a:highlight>
                  <a:srgbClr val="FFFFFF"/>
                </a:highlight>
              </a:rPr>
              <a:t>3</a:t>
            </a:r>
            <a:r>
              <a:rPr lang="en-US" sz="1200">
                <a:solidFill>
                  <a:srgbClr val="273239"/>
                </a:solidFill>
                <a:highlight>
                  <a:srgbClr val="FFFFFF"/>
                </a:highlight>
              </a:rPr>
              <a:t>. Which of the following is a characteristic of  Agile Development?</a:t>
            </a:r>
            <a:endParaRPr sz="1200">
              <a:solidFill>
                <a:srgbClr val="273239"/>
              </a:solidFill>
              <a:highlight>
                <a:srgbClr val="FFFFFF"/>
              </a:highlight>
            </a:endParaRPr>
          </a:p>
          <a:p>
            <a:pPr indent="-304800" lvl="0" marL="457200" rtl="0" algn="l">
              <a:lnSpc>
                <a:spcPct val="158000"/>
              </a:lnSpc>
              <a:spcBef>
                <a:spcPts val="3600"/>
              </a:spcBef>
              <a:spcAft>
                <a:spcPts val="0"/>
              </a:spcAft>
              <a:buClr>
                <a:srgbClr val="273239"/>
              </a:buClr>
              <a:buSzPts val="1200"/>
              <a:buAutoNum type="alphaUcPeriod"/>
            </a:pPr>
            <a:r>
              <a:rPr lang="en-US" sz="1200">
                <a:solidFill>
                  <a:srgbClr val="273239"/>
                </a:solidFill>
                <a:highlight>
                  <a:srgbClr val="FFFFFF"/>
                </a:highlight>
              </a:rPr>
              <a:t>Repeated Customer </a:t>
            </a:r>
            <a:r>
              <a:rPr lang="en-US" sz="1200">
                <a:solidFill>
                  <a:srgbClr val="273239"/>
                </a:solidFill>
                <a:highlight>
                  <a:srgbClr val="FFFFFF"/>
                </a:highlight>
              </a:rPr>
              <a:t>Collaboration</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Focus on Business Goals</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Rapid Application Development</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Ans 1 &amp; 2</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Ans 1 &amp; 3</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Ans 2 &amp; 3</a:t>
            </a:r>
            <a:endParaRPr sz="1200">
              <a:solidFill>
                <a:srgbClr val="273239"/>
              </a:solidFill>
              <a:highlight>
                <a:srgbClr val="FFFFFF"/>
              </a:highlight>
            </a:endParaRPr>
          </a:p>
          <a:p>
            <a:pPr indent="-304800" lvl="0" marL="457200" rtl="0" algn="l">
              <a:lnSpc>
                <a:spcPct val="158000"/>
              </a:lnSpc>
              <a:spcBef>
                <a:spcPts val="0"/>
              </a:spcBef>
              <a:spcAft>
                <a:spcPts val="0"/>
              </a:spcAft>
              <a:buClr>
                <a:srgbClr val="273239"/>
              </a:buClr>
              <a:buSzPts val="1200"/>
              <a:buAutoNum type="alphaUcPeriod"/>
            </a:pPr>
            <a:r>
              <a:rPr lang="en-US" sz="1200">
                <a:solidFill>
                  <a:srgbClr val="273239"/>
                </a:solidFill>
                <a:highlight>
                  <a:srgbClr val="FFFFFF"/>
                </a:highlight>
              </a:rPr>
              <a:t>All of the above</a:t>
            </a:r>
            <a:endParaRPr sz="1200">
              <a:solidFill>
                <a:srgbClr val="273239"/>
              </a:solidFill>
              <a:highlight>
                <a:srgbClr val="FFFFFF"/>
              </a:highlight>
            </a:endParaRPr>
          </a:p>
          <a:p>
            <a:pPr indent="0" lvl="0" marL="0" rtl="0" algn="l">
              <a:lnSpc>
                <a:spcPct val="190909"/>
              </a:lnSpc>
              <a:spcBef>
                <a:spcPts val="3600"/>
              </a:spcBef>
              <a:spcAft>
                <a:spcPts val="0"/>
              </a:spcAft>
              <a:buNone/>
            </a:pPr>
            <a:r>
              <a:t/>
            </a:r>
            <a:endParaRPr sz="1200">
              <a:solidFill>
                <a:srgbClr val="273239"/>
              </a:solidFill>
              <a:highlight>
                <a:srgbClr val="FFFFFF"/>
              </a:highlight>
            </a:endParaRPr>
          </a:p>
          <a:p>
            <a:pPr indent="0" lvl="0" marL="0" rtl="0" algn="l">
              <a:lnSpc>
                <a:spcPct val="190909"/>
              </a:lnSpc>
              <a:spcBef>
                <a:spcPts val="17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
        <p:nvSpPr>
          <p:cNvPr id="1369" name="Google Shape;1369;g17467967dfa_0_23"/>
          <p:cNvSpPr txBox="1"/>
          <p:nvPr/>
        </p:nvSpPr>
        <p:spPr>
          <a:xfrm>
            <a:off x="518200" y="4349650"/>
            <a:ext cx="63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Answer: 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3" name="Shape 1373"/>
        <p:cNvGrpSpPr/>
        <p:nvPr/>
      </p:nvGrpSpPr>
      <p:grpSpPr>
        <a:xfrm>
          <a:off x="0" y="0"/>
          <a:ext cx="0" cy="0"/>
          <a:chOff x="0" y="0"/>
          <a:chExt cx="0" cy="0"/>
        </a:xfrm>
      </p:grpSpPr>
      <p:sp>
        <p:nvSpPr>
          <p:cNvPr id="1374" name="Google Shape;1374;g17467967dfa_0_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75" name="Google Shape;1375;g17467967dfa_0_30"/>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Quiz</a:t>
            </a:r>
            <a:endParaRPr b="0" i="0" sz="1400" u="none" cap="none" strike="noStrike">
              <a:solidFill>
                <a:srgbClr val="535353"/>
              </a:solidFill>
              <a:latin typeface="Arial"/>
              <a:ea typeface="Arial"/>
              <a:cs typeface="Arial"/>
              <a:sym typeface="Arial"/>
            </a:endParaRPr>
          </a:p>
        </p:txBody>
      </p:sp>
      <p:sp>
        <p:nvSpPr>
          <p:cNvPr id="1376" name="Google Shape;1376;g17467967dfa_0_30"/>
          <p:cNvSpPr txBox="1"/>
          <p:nvPr>
            <p:ph idx="1" type="body"/>
          </p:nvPr>
        </p:nvSpPr>
        <p:spPr>
          <a:xfrm>
            <a:off x="518200" y="1404950"/>
            <a:ext cx="6926700" cy="2796300"/>
          </a:xfrm>
          <a:prstGeom prst="rect">
            <a:avLst/>
          </a:prstGeom>
          <a:noFill/>
          <a:ln>
            <a:noFill/>
          </a:ln>
        </p:spPr>
        <p:txBody>
          <a:bodyPr anchorCtr="0" anchor="t" bIns="91400" lIns="91400" spcFirstLastPara="1" rIns="91400" wrap="square" tIns="91400">
            <a:noAutofit/>
          </a:bodyPr>
          <a:lstStyle/>
          <a:p>
            <a:pPr indent="0" lvl="0" marL="0" rtl="0" algn="l">
              <a:lnSpc>
                <a:spcPct val="158000"/>
              </a:lnSpc>
              <a:spcBef>
                <a:spcPts val="0"/>
              </a:spcBef>
              <a:spcAft>
                <a:spcPts val="0"/>
              </a:spcAft>
              <a:buNone/>
            </a:pPr>
            <a:r>
              <a:rPr lang="en-US" sz="1200">
                <a:solidFill>
                  <a:srgbClr val="273239"/>
                </a:solidFill>
                <a:highlight>
                  <a:srgbClr val="FFFFFF"/>
                </a:highlight>
              </a:rPr>
              <a:t>4</a:t>
            </a:r>
            <a:r>
              <a:rPr lang="en-US" sz="1200">
                <a:solidFill>
                  <a:srgbClr val="273239"/>
                </a:solidFill>
                <a:highlight>
                  <a:srgbClr val="FFFFFF"/>
                </a:highlight>
              </a:rPr>
              <a:t>.</a:t>
            </a:r>
            <a:r>
              <a:rPr lang="en-US" sz="1200">
                <a:solidFill>
                  <a:srgbClr val="273239"/>
                </a:solidFill>
                <a:highlight>
                  <a:srgbClr val="FFFFFF"/>
                </a:highlight>
              </a:rPr>
              <a:t> </a:t>
            </a:r>
            <a:r>
              <a:rPr lang="en-US" sz="1200">
                <a:solidFill>
                  <a:srgbClr val="000000"/>
                </a:solidFill>
                <a:highlight>
                  <a:srgbClr val="FFFFFF"/>
                </a:highlight>
                <a:latin typeface="Roboto"/>
                <a:ea typeface="Roboto"/>
                <a:cs typeface="Roboto"/>
                <a:sym typeface="Roboto"/>
              </a:rPr>
              <a:t>Your new code ends with a broken build. How should you handle this?</a:t>
            </a:r>
            <a:endParaRPr sz="1200">
              <a:solidFill>
                <a:srgbClr val="273239"/>
              </a:solidFill>
              <a:highlight>
                <a:srgbClr val="FFFFFF"/>
              </a:highlight>
            </a:endParaRPr>
          </a:p>
          <a:p>
            <a:pPr indent="-304800" lvl="0" marL="457200" rtl="0" algn="l">
              <a:lnSpc>
                <a:spcPct val="158000"/>
              </a:lnSpc>
              <a:spcBef>
                <a:spcPts val="3600"/>
              </a:spcBef>
              <a:spcAft>
                <a:spcPts val="0"/>
              </a:spcAft>
              <a:buClr>
                <a:srgbClr val="273239"/>
              </a:buClr>
              <a:buSzPts val="1200"/>
              <a:buAutoNum type="alphaUcPeriod"/>
            </a:pPr>
            <a:r>
              <a:rPr lang="en-US" sz="1050">
                <a:solidFill>
                  <a:srgbClr val="000000"/>
                </a:solidFill>
                <a:highlight>
                  <a:schemeClr val="lt1"/>
                </a:highlight>
                <a:latin typeface="Roboto"/>
                <a:ea typeface="Roboto"/>
                <a:cs typeface="Roboto"/>
                <a:sym typeface="Roboto"/>
              </a:rPr>
              <a:t>Revert to a previous version of the code and fix it in your own time.</a:t>
            </a:r>
            <a:endParaRPr sz="1200">
              <a:solidFill>
                <a:srgbClr val="273239"/>
              </a:solidFill>
              <a:highlight>
                <a:schemeClr val="lt1"/>
              </a:highlight>
            </a:endParaRPr>
          </a:p>
          <a:p>
            <a:pPr indent="-304800" lvl="0" marL="457200" rtl="0" algn="l">
              <a:lnSpc>
                <a:spcPct val="158000"/>
              </a:lnSpc>
              <a:spcBef>
                <a:spcPts val="0"/>
              </a:spcBef>
              <a:spcAft>
                <a:spcPts val="0"/>
              </a:spcAft>
              <a:buClr>
                <a:srgbClr val="273239"/>
              </a:buClr>
              <a:buSzPts val="1200"/>
              <a:buAutoNum type="alphaUcPeriod"/>
            </a:pPr>
            <a:r>
              <a:rPr lang="en-US" sz="1050">
                <a:solidFill>
                  <a:srgbClr val="000000"/>
                </a:solidFill>
                <a:highlight>
                  <a:schemeClr val="lt1"/>
                </a:highlight>
                <a:latin typeface="Roboto"/>
                <a:ea typeface="Roboto"/>
                <a:cs typeface="Roboto"/>
                <a:sym typeface="Roboto"/>
              </a:rPr>
              <a:t>Commit the code anyway because the automatic testing will find the problem.</a:t>
            </a:r>
            <a:endParaRPr sz="1200">
              <a:solidFill>
                <a:srgbClr val="273239"/>
              </a:solidFill>
              <a:highlight>
                <a:schemeClr val="lt1"/>
              </a:highlight>
            </a:endParaRPr>
          </a:p>
          <a:p>
            <a:pPr indent="-304800" lvl="0" marL="457200" rtl="0" algn="l">
              <a:lnSpc>
                <a:spcPct val="158000"/>
              </a:lnSpc>
              <a:spcBef>
                <a:spcPts val="0"/>
              </a:spcBef>
              <a:spcAft>
                <a:spcPts val="0"/>
              </a:spcAft>
              <a:buClr>
                <a:srgbClr val="273239"/>
              </a:buClr>
              <a:buSzPts val="1200"/>
              <a:buAutoNum type="alphaUcPeriod"/>
            </a:pPr>
            <a:r>
              <a:rPr lang="en-US" sz="1050">
                <a:solidFill>
                  <a:srgbClr val="000000"/>
                </a:solidFill>
                <a:highlight>
                  <a:schemeClr val="lt1"/>
                </a:highlight>
                <a:latin typeface="Roboto"/>
                <a:ea typeface="Roboto"/>
                <a:cs typeface="Roboto"/>
                <a:sym typeface="Roboto"/>
              </a:rPr>
              <a:t>Try to recommit the code to determine whether the issue is in the version control.</a:t>
            </a:r>
            <a:endParaRPr sz="1050">
              <a:solidFill>
                <a:srgbClr val="000000"/>
              </a:solidFill>
              <a:highlight>
                <a:schemeClr val="lt1"/>
              </a:highlight>
              <a:latin typeface="Roboto"/>
              <a:ea typeface="Roboto"/>
              <a:cs typeface="Roboto"/>
              <a:sym typeface="Roboto"/>
            </a:endParaRPr>
          </a:p>
          <a:p>
            <a:pPr indent="-295275" lvl="0" marL="457200" rtl="0" algn="l">
              <a:lnSpc>
                <a:spcPct val="158000"/>
              </a:lnSpc>
              <a:spcBef>
                <a:spcPts val="0"/>
              </a:spcBef>
              <a:spcAft>
                <a:spcPts val="0"/>
              </a:spcAft>
              <a:buClr>
                <a:srgbClr val="000000"/>
              </a:buClr>
              <a:buSzPts val="1050"/>
              <a:buFont typeface="Roboto"/>
              <a:buAutoNum type="alphaUcPeriod"/>
            </a:pPr>
            <a:r>
              <a:rPr lang="en-US" sz="1050">
                <a:solidFill>
                  <a:srgbClr val="000000"/>
                </a:solidFill>
                <a:highlight>
                  <a:schemeClr val="lt1"/>
                </a:highlight>
                <a:latin typeface="Roboto"/>
                <a:ea typeface="Roboto"/>
                <a:cs typeface="Roboto"/>
                <a:sym typeface="Roboto"/>
              </a:rPr>
              <a:t>None </a:t>
            </a:r>
            <a:endParaRPr sz="1050">
              <a:solidFill>
                <a:srgbClr val="000000"/>
              </a:solidFill>
              <a:highlight>
                <a:schemeClr val="lt1"/>
              </a:highlight>
              <a:latin typeface="Roboto"/>
              <a:ea typeface="Roboto"/>
              <a:cs typeface="Roboto"/>
              <a:sym typeface="Roboto"/>
            </a:endParaRPr>
          </a:p>
          <a:p>
            <a:pPr indent="0" lvl="0" marL="914400" rtl="0" algn="l">
              <a:lnSpc>
                <a:spcPct val="158000"/>
              </a:lnSpc>
              <a:spcBef>
                <a:spcPts val="3600"/>
              </a:spcBef>
              <a:spcAft>
                <a:spcPts val="0"/>
              </a:spcAft>
              <a:buNone/>
            </a:pPr>
            <a:r>
              <a:t/>
            </a:r>
            <a:endParaRPr sz="1200">
              <a:solidFill>
                <a:srgbClr val="273239"/>
              </a:solidFill>
              <a:highlight>
                <a:srgbClr val="FFFFFF"/>
              </a:highlight>
            </a:endParaRPr>
          </a:p>
          <a:p>
            <a:pPr indent="0" lvl="0" marL="0" rtl="0" algn="l">
              <a:lnSpc>
                <a:spcPct val="190909"/>
              </a:lnSpc>
              <a:spcBef>
                <a:spcPts val="36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
        <p:nvSpPr>
          <p:cNvPr id="1377" name="Google Shape;1377;g17467967dfa_0_30"/>
          <p:cNvSpPr txBox="1"/>
          <p:nvPr/>
        </p:nvSpPr>
        <p:spPr>
          <a:xfrm>
            <a:off x="518200" y="4349650"/>
            <a:ext cx="8038500" cy="800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Answer: </a:t>
            </a:r>
            <a:r>
              <a:rPr b="1" lang="en-US" sz="1200">
                <a:highlight>
                  <a:schemeClr val="lt1"/>
                </a:highlight>
              </a:rPr>
              <a:t>A </a:t>
            </a:r>
            <a:r>
              <a:rPr lang="en-US" sz="1200">
                <a:highlight>
                  <a:schemeClr val="lt1"/>
                </a:highlight>
              </a:rPr>
              <a:t>  </a:t>
            </a:r>
            <a:endParaRPr sz="1200">
              <a:highlight>
                <a:schemeClr val="lt1"/>
              </a:highlight>
            </a:endParaRPr>
          </a:p>
          <a:p>
            <a:pPr indent="0" lvl="0" marL="0" rtl="0" algn="l">
              <a:spcBef>
                <a:spcPts val="0"/>
              </a:spcBef>
              <a:spcAft>
                <a:spcPts val="0"/>
              </a:spcAft>
              <a:buNone/>
            </a:pPr>
            <a:r>
              <a:rPr lang="en-US" sz="1200">
                <a:highlight>
                  <a:schemeClr val="lt1"/>
                </a:highlight>
              </a:rPr>
              <a:t>It is a best practice that developers take responsibility for their own build and do not leave a build broken.</a:t>
            </a:r>
            <a:endParaRPr sz="1200">
              <a:highlight>
                <a:schemeClr val="lt1"/>
              </a:highlight>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81" name="Shape 1381"/>
        <p:cNvGrpSpPr/>
        <p:nvPr/>
      </p:nvGrpSpPr>
      <p:grpSpPr>
        <a:xfrm>
          <a:off x="0" y="0"/>
          <a:ext cx="0" cy="0"/>
          <a:chOff x="0" y="0"/>
          <a:chExt cx="0" cy="0"/>
        </a:xfrm>
      </p:grpSpPr>
      <p:sp>
        <p:nvSpPr>
          <p:cNvPr id="1382" name="Google Shape;1382;g17467967dfa_0_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83" name="Google Shape;1383;g17467967dfa_0_42"/>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Quiz</a:t>
            </a:r>
            <a:endParaRPr b="0" i="0" sz="1400" u="none" cap="none" strike="noStrike">
              <a:solidFill>
                <a:srgbClr val="535353"/>
              </a:solidFill>
              <a:latin typeface="Arial"/>
              <a:ea typeface="Arial"/>
              <a:cs typeface="Arial"/>
              <a:sym typeface="Arial"/>
            </a:endParaRPr>
          </a:p>
        </p:txBody>
      </p:sp>
      <p:sp>
        <p:nvSpPr>
          <p:cNvPr id="1384" name="Google Shape;1384;g17467967dfa_0_42"/>
          <p:cNvSpPr txBox="1"/>
          <p:nvPr>
            <p:ph idx="1" type="body"/>
          </p:nvPr>
        </p:nvSpPr>
        <p:spPr>
          <a:xfrm>
            <a:off x="518200" y="1404950"/>
            <a:ext cx="6926700" cy="2796300"/>
          </a:xfrm>
          <a:prstGeom prst="rect">
            <a:avLst/>
          </a:prstGeom>
          <a:noFill/>
          <a:ln>
            <a:noFill/>
          </a:ln>
        </p:spPr>
        <p:txBody>
          <a:bodyPr anchorCtr="0" anchor="t" bIns="91400" lIns="91400" spcFirstLastPara="1" rIns="91400" wrap="square" tIns="91400">
            <a:noAutofit/>
          </a:bodyPr>
          <a:lstStyle/>
          <a:p>
            <a:pPr indent="0" lvl="0" marL="0" rtl="0" algn="l">
              <a:lnSpc>
                <a:spcPct val="158000"/>
              </a:lnSpc>
              <a:spcBef>
                <a:spcPts val="0"/>
              </a:spcBef>
              <a:spcAft>
                <a:spcPts val="0"/>
              </a:spcAft>
              <a:buNone/>
            </a:pPr>
            <a:r>
              <a:rPr lang="en-US" sz="1200">
                <a:solidFill>
                  <a:srgbClr val="273239"/>
                </a:solidFill>
                <a:highlight>
                  <a:srgbClr val="FFFFFF"/>
                </a:highlight>
              </a:rPr>
              <a:t>5</a:t>
            </a:r>
            <a:r>
              <a:rPr lang="en-US" sz="1200">
                <a:solidFill>
                  <a:srgbClr val="273239"/>
                </a:solidFill>
                <a:highlight>
                  <a:srgbClr val="FFFFFF"/>
                </a:highlight>
              </a:rPr>
              <a:t>. </a:t>
            </a:r>
            <a:r>
              <a:rPr lang="en-US" sz="1200">
                <a:solidFill>
                  <a:srgbClr val="000000"/>
                </a:solidFill>
                <a:highlight>
                  <a:srgbClr val="FFFFFF"/>
                </a:highlight>
                <a:latin typeface="Roboto"/>
                <a:ea typeface="Roboto"/>
                <a:cs typeface="Roboto"/>
                <a:sym typeface="Roboto"/>
              </a:rPr>
              <a:t>Why does continuous delivery offer a team more time to be productive?</a:t>
            </a:r>
            <a:endParaRPr sz="1200">
              <a:solidFill>
                <a:srgbClr val="273239"/>
              </a:solidFill>
              <a:highlight>
                <a:srgbClr val="FFFFFF"/>
              </a:highlight>
            </a:endParaRPr>
          </a:p>
          <a:p>
            <a:pPr indent="-304800" lvl="0" marL="914400" rtl="0" algn="l">
              <a:lnSpc>
                <a:spcPct val="115000"/>
              </a:lnSpc>
              <a:spcBef>
                <a:spcPts val="3600"/>
              </a:spcBef>
              <a:spcAft>
                <a:spcPts val="0"/>
              </a:spcAft>
              <a:buClr>
                <a:srgbClr val="000000"/>
              </a:buClr>
              <a:buSzPts val="1200"/>
              <a:buAutoNum type="alphaUcPeriod"/>
            </a:pPr>
            <a:r>
              <a:rPr lang="en-US" sz="1200">
                <a:solidFill>
                  <a:srgbClr val="000000"/>
                </a:solidFill>
                <a:highlight>
                  <a:schemeClr val="lt1"/>
                </a:highlight>
              </a:rPr>
              <a:t>Teams spend less time doing rework or fixing problems.</a:t>
            </a:r>
            <a:endParaRPr sz="1200">
              <a:solidFill>
                <a:srgbClr val="000000"/>
              </a:solidFill>
              <a:highlight>
                <a:schemeClr val="lt1"/>
              </a:highlight>
            </a:endParaRPr>
          </a:p>
          <a:p>
            <a:pPr indent="-304800" lvl="0" marL="914400" rtl="0" algn="l">
              <a:lnSpc>
                <a:spcPct val="115000"/>
              </a:lnSpc>
              <a:spcBef>
                <a:spcPts val="0"/>
              </a:spcBef>
              <a:spcAft>
                <a:spcPts val="0"/>
              </a:spcAft>
              <a:buClr>
                <a:srgbClr val="000000"/>
              </a:buClr>
              <a:buSzPts val="1200"/>
              <a:buAutoNum type="alphaUcPeriod"/>
            </a:pPr>
            <a:r>
              <a:rPr lang="en-US" sz="1200">
                <a:solidFill>
                  <a:srgbClr val="000000"/>
                </a:solidFill>
                <a:highlight>
                  <a:schemeClr val="lt1"/>
                </a:highlight>
              </a:rPr>
              <a:t>It allows teams to implement one feature at a time to ensure each works.</a:t>
            </a:r>
            <a:endParaRPr sz="1200">
              <a:solidFill>
                <a:srgbClr val="000000"/>
              </a:solidFill>
              <a:highlight>
                <a:schemeClr val="lt1"/>
              </a:highlight>
            </a:endParaRPr>
          </a:p>
          <a:p>
            <a:pPr indent="-304800" lvl="0" marL="914400" rtl="0" algn="l">
              <a:lnSpc>
                <a:spcPct val="115000"/>
              </a:lnSpc>
              <a:spcBef>
                <a:spcPts val="0"/>
              </a:spcBef>
              <a:spcAft>
                <a:spcPts val="0"/>
              </a:spcAft>
              <a:buClr>
                <a:srgbClr val="000000"/>
              </a:buClr>
              <a:buSzPts val="1200"/>
              <a:buAutoNum type="alphaUcPeriod"/>
            </a:pPr>
            <a:r>
              <a:rPr lang="en-US" sz="1200">
                <a:solidFill>
                  <a:srgbClr val="000000"/>
                </a:solidFill>
                <a:highlight>
                  <a:schemeClr val="lt1"/>
                </a:highlight>
              </a:rPr>
              <a:t>Much of the process is automated, so teams have more time for personal projects.</a:t>
            </a:r>
            <a:endParaRPr sz="1200">
              <a:solidFill>
                <a:srgbClr val="000000"/>
              </a:solidFill>
              <a:highlight>
                <a:schemeClr val="lt1"/>
              </a:highlight>
            </a:endParaRPr>
          </a:p>
          <a:p>
            <a:pPr indent="-304800" lvl="0" marL="914400" rtl="0" algn="l">
              <a:lnSpc>
                <a:spcPct val="115000"/>
              </a:lnSpc>
              <a:spcBef>
                <a:spcPts val="0"/>
              </a:spcBef>
              <a:spcAft>
                <a:spcPts val="0"/>
              </a:spcAft>
              <a:buClr>
                <a:srgbClr val="000000"/>
              </a:buClr>
              <a:buSzPts val="1200"/>
              <a:buAutoNum type="alphaUcPeriod"/>
            </a:pPr>
            <a:r>
              <a:rPr lang="en-US" sz="1200">
                <a:solidFill>
                  <a:srgbClr val="000000"/>
                </a:solidFill>
                <a:highlight>
                  <a:schemeClr val="lt1"/>
                </a:highlight>
              </a:rPr>
              <a:t>None</a:t>
            </a:r>
            <a:endParaRPr sz="1200">
              <a:solidFill>
                <a:srgbClr val="000000"/>
              </a:solidFill>
              <a:highlight>
                <a:schemeClr val="lt1"/>
              </a:highlight>
            </a:endParaRPr>
          </a:p>
          <a:p>
            <a:pPr indent="0" lvl="0" marL="914400" rtl="0" algn="l">
              <a:lnSpc>
                <a:spcPct val="158000"/>
              </a:lnSpc>
              <a:spcBef>
                <a:spcPts val="0"/>
              </a:spcBef>
              <a:spcAft>
                <a:spcPts val="0"/>
              </a:spcAft>
              <a:buNone/>
            </a:pPr>
            <a:r>
              <a:t/>
            </a:r>
            <a:endParaRPr sz="1050">
              <a:solidFill>
                <a:srgbClr val="000000"/>
              </a:solidFill>
              <a:highlight>
                <a:schemeClr val="lt1"/>
              </a:highlight>
              <a:latin typeface="Roboto"/>
              <a:ea typeface="Roboto"/>
              <a:cs typeface="Roboto"/>
              <a:sym typeface="Roboto"/>
            </a:endParaRPr>
          </a:p>
          <a:p>
            <a:pPr indent="0" lvl="0" marL="914400" rtl="0" algn="l">
              <a:lnSpc>
                <a:spcPct val="158000"/>
              </a:lnSpc>
              <a:spcBef>
                <a:spcPts val="3600"/>
              </a:spcBef>
              <a:spcAft>
                <a:spcPts val="0"/>
              </a:spcAft>
              <a:buNone/>
            </a:pPr>
            <a:r>
              <a:t/>
            </a:r>
            <a:endParaRPr sz="1200">
              <a:solidFill>
                <a:srgbClr val="273239"/>
              </a:solidFill>
              <a:highlight>
                <a:srgbClr val="FFFFFF"/>
              </a:highlight>
            </a:endParaRPr>
          </a:p>
          <a:p>
            <a:pPr indent="0" lvl="0" marL="0" rtl="0" algn="l">
              <a:lnSpc>
                <a:spcPct val="190909"/>
              </a:lnSpc>
              <a:spcBef>
                <a:spcPts val="36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
        <p:nvSpPr>
          <p:cNvPr id="1385" name="Google Shape;1385;g17467967dfa_0_42"/>
          <p:cNvSpPr txBox="1"/>
          <p:nvPr/>
        </p:nvSpPr>
        <p:spPr>
          <a:xfrm>
            <a:off x="518200" y="4349650"/>
            <a:ext cx="8038500" cy="985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Answer: </a:t>
            </a:r>
            <a:r>
              <a:rPr b="1" lang="en-US" sz="1200">
                <a:highlight>
                  <a:schemeClr val="lt1"/>
                </a:highlight>
              </a:rPr>
              <a:t>A</a:t>
            </a:r>
            <a:endParaRPr b="1" sz="1200">
              <a:highlight>
                <a:schemeClr val="lt1"/>
              </a:highlight>
            </a:endParaRPr>
          </a:p>
          <a:p>
            <a:pPr indent="0" lvl="0" marL="0" rtl="0" algn="l">
              <a:spcBef>
                <a:spcPts val="0"/>
              </a:spcBef>
              <a:spcAft>
                <a:spcPts val="0"/>
              </a:spcAft>
              <a:buNone/>
            </a:pPr>
            <a:r>
              <a:rPr lang="en-US" sz="1200">
                <a:highlight>
                  <a:schemeClr val="lt1"/>
                </a:highlight>
              </a:rPr>
              <a:t>Determining bugs and fixing code is taken care at the DevOps end.</a:t>
            </a:r>
            <a:endParaRPr sz="1200">
              <a:highlight>
                <a:schemeClr val="lt1"/>
              </a:highlight>
            </a:endParaRPr>
          </a:p>
          <a:p>
            <a:pPr indent="0" lvl="0" marL="0" rtl="0" algn="l">
              <a:spcBef>
                <a:spcPts val="0"/>
              </a:spcBef>
              <a:spcAft>
                <a:spcPts val="0"/>
              </a:spcAft>
              <a:buNone/>
            </a:pPr>
            <a:r>
              <a:t/>
            </a:r>
            <a:endParaRPr sz="1200">
              <a:highlight>
                <a:schemeClr val="lt1"/>
              </a:highlight>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89" name="Shape 1389"/>
        <p:cNvGrpSpPr/>
        <p:nvPr/>
      </p:nvGrpSpPr>
      <p:grpSpPr>
        <a:xfrm>
          <a:off x="0" y="0"/>
          <a:ext cx="0" cy="0"/>
          <a:chOff x="0" y="0"/>
          <a:chExt cx="0" cy="0"/>
        </a:xfrm>
      </p:grpSpPr>
      <p:sp>
        <p:nvSpPr>
          <p:cNvPr id="1390" name="Google Shape;1390;g17467967dfa_0_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91" name="Google Shape;1391;g17467967dfa_0_51"/>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Quiz</a:t>
            </a:r>
            <a:endParaRPr b="0" i="0" sz="1400" u="none" cap="none" strike="noStrike">
              <a:solidFill>
                <a:srgbClr val="535353"/>
              </a:solidFill>
              <a:latin typeface="Arial"/>
              <a:ea typeface="Arial"/>
              <a:cs typeface="Arial"/>
              <a:sym typeface="Arial"/>
            </a:endParaRPr>
          </a:p>
        </p:txBody>
      </p:sp>
      <p:sp>
        <p:nvSpPr>
          <p:cNvPr id="1392" name="Google Shape;1392;g17467967dfa_0_51"/>
          <p:cNvSpPr txBox="1"/>
          <p:nvPr>
            <p:ph idx="1" type="body"/>
          </p:nvPr>
        </p:nvSpPr>
        <p:spPr>
          <a:xfrm>
            <a:off x="518200" y="1404950"/>
            <a:ext cx="6926700" cy="2796300"/>
          </a:xfrm>
          <a:prstGeom prst="rect">
            <a:avLst/>
          </a:prstGeom>
          <a:noFill/>
          <a:ln>
            <a:noFill/>
          </a:ln>
        </p:spPr>
        <p:txBody>
          <a:bodyPr anchorCtr="0" anchor="t" bIns="91400" lIns="91400" spcFirstLastPara="1" rIns="91400" wrap="square" tIns="91400">
            <a:noAutofit/>
          </a:bodyPr>
          <a:lstStyle/>
          <a:p>
            <a:pPr indent="0" lvl="0" marL="0" rtl="0" algn="l">
              <a:lnSpc>
                <a:spcPct val="158000"/>
              </a:lnSpc>
              <a:spcBef>
                <a:spcPts val="0"/>
              </a:spcBef>
              <a:spcAft>
                <a:spcPts val="0"/>
              </a:spcAft>
              <a:buNone/>
            </a:pPr>
            <a:r>
              <a:rPr lang="en-US" sz="1200">
                <a:solidFill>
                  <a:srgbClr val="273239"/>
                </a:solidFill>
                <a:highlight>
                  <a:srgbClr val="FFFFFF"/>
                </a:highlight>
              </a:rPr>
              <a:t>6</a:t>
            </a:r>
            <a:r>
              <a:rPr lang="en-US" sz="1200">
                <a:solidFill>
                  <a:srgbClr val="273239"/>
                </a:solidFill>
                <a:highlight>
                  <a:srgbClr val="FFFFFF"/>
                </a:highlight>
              </a:rPr>
              <a:t>. </a:t>
            </a:r>
            <a:r>
              <a:rPr lang="en-US" sz="1200">
                <a:solidFill>
                  <a:srgbClr val="000000"/>
                </a:solidFill>
                <a:highlight>
                  <a:srgbClr val="FFFFFF"/>
                </a:highlight>
                <a:latin typeface="Roboto"/>
                <a:ea typeface="Roboto"/>
                <a:cs typeface="Roboto"/>
                <a:sym typeface="Roboto"/>
              </a:rPr>
              <a:t>For the purposes of CI/CD, what are the primary benefits of Unit Tests?</a:t>
            </a:r>
            <a:endParaRPr sz="1200">
              <a:solidFill>
                <a:srgbClr val="273239"/>
              </a:solidFill>
              <a:highlight>
                <a:srgbClr val="FFFFFF"/>
              </a:highlight>
            </a:endParaRPr>
          </a:p>
          <a:p>
            <a:pPr indent="-304800" lvl="0" marL="914400" rtl="0" algn="l">
              <a:lnSpc>
                <a:spcPct val="115000"/>
              </a:lnSpc>
              <a:spcBef>
                <a:spcPts val="3600"/>
              </a:spcBef>
              <a:spcAft>
                <a:spcPts val="0"/>
              </a:spcAft>
              <a:buClr>
                <a:srgbClr val="000000"/>
              </a:buClr>
              <a:buSzPts val="1200"/>
              <a:buFont typeface="Roboto"/>
              <a:buAutoNum type="alphaUcPeriod"/>
            </a:pPr>
            <a:r>
              <a:rPr lang="en-US" sz="1200">
                <a:solidFill>
                  <a:srgbClr val="000000"/>
                </a:solidFill>
                <a:highlight>
                  <a:schemeClr val="lt1"/>
                </a:highlight>
                <a:latin typeface="Roboto"/>
                <a:ea typeface="Roboto"/>
                <a:cs typeface="Roboto"/>
                <a:sym typeface="Roboto"/>
              </a:rPr>
              <a:t>speed of test execution and confidence to ship faster</a:t>
            </a:r>
            <a:endParaRPr sz="1200">
              <a:solidFill>
                <a:srgbClr val="000000"/>
              </a:solidFill>
              <a:highlight>
                <a:schemeClr val="lt1"/>
              </a:highlight>
              <a:latin typeface="Roboto"/>
              <a:ea typeface="Roboto"/>
              <a:cs typeface="Roboto"/>
              <a:sym typeface="Roboto"/>
            </a:endParaRPr>
          </a:p>
          <a:p>
            <a:pPr indent="-304800" lvl="0" marL="914400" rtl="0" algn="l">
              <a:lnSpc>
                <a:spcPct val="115000"/>
              </a:lnSpc>
              <a:spcBef>
                <a:spcPts val="0"/>
              </a:spcBef>
              <a:spcAft>
                <a:spcPts val="0"/>
              </a:spcAft>
              <a:buClr>
                <a:srgbClr val="000000"/>
              </a:buClr>
              <a:buSzPts val="1200"/>
              <a:buFont typeface="Roboto"/>
              <a:buAutoNum type="alphaUcPeriod"/>
            </a:pPr>
            <a:r>
              <a:rPr lang="en-US" sz="1200">
                <a:solidFill>
                  <a:srgbClr val="000000"/>
                </a:solidFill>
                <a:highlight>
                  <a:schemeClr val="lt1"/>
                </a:highlight>
                <a:latin typeface="Roboto"/>
                <a:ea typeface="Roboto"/>
                <a:cs typeface="Roboto"/>
                <a:sym typeface="Roboto"/>
              </a:rPr>
              <a:t>business stakeholders can write them and run the tests themselves</a:t>
            </a:r>
            <a:endParaRPr sz="1200">
              <a:solidFill>
                <a:srgbClr val="000000"/>
              </a:solidFill>
              <a:highlight>
                <a:schemeClr val="lt1"/>
              </a:highlight>
              <a:latin typeface="Roboto"/>
              <a:ea typeface="Roboto"/>
              <a:cs typeface="Roboto"/>
              <a:sym typeface="Roboto"/>
            </a:endParaRPr>
          </a:p>
          <a:p>
            <a:pPr indent="-304800" lvl="0" marL="914400" rtl="0" algn="l">
              <a:lnSpc>
                <a:spcPct val="115000"/>
              </a:lnSpc>
              <a:spcBef>
                <a:spcPts val="0"/>
              </a:spcBef>
              <a:spcAft>
                <a:spcPts val="0"/>
              </a:spcAft>
              <a:buClr>
                <a:srgbClr val="000000"/>
              </a:buClr>
              <a:buSzPts val="1200"/>
              <a:buFont typeface="Roboto"/>
              <a:buAutoNum type="alphaUcPeriod"/>
            </a:pPr>
            <a:r>
              <a:rPr lang="en-US" sz="1200">
                <a:solidFill>
                  <a:srgbClr val="000000"/>
                </a:solidFill>
                <a:highlight>
                  <a:schemeClr val="lt1"/>
                </a:highlight>
                <a:latin typeface="Roboto"/>
                <a:ea typeface="Roboto"/>
                <a:cs typeface="Roboto"/>
                <a:sym typeface="Roboto"/>
              </a:rPr>
              <a:t>testing all the edge cases and ability to do build matrixes</a:t>
            </a:r>
            <a:endParaRPr sz="1200">
              <a:solidFill>
                <a:srgbClr val="000000"/>
              </a:solidFill>
              <a:highlight>
                <a:schemeClr val="lt1"/>
              </a:highlight>
              <a:latin typeface="Roboto"/>
              <a:ea typeface="Roboto"/>
              <a:cs typeface="Roboto"/>
              <a:sym typeface="Roboto"/>
            </a:endParaRPr>
          </a:p>
          <a:p>
            <a:pPr indent="-304800" lvl="0" marL="914400" rtl="0" algn="l">
              <a:lnSpc>
                <a:spcPct val="115000"/>
              </a:lnSpc>
              <a:spcBef>
                <a:spcPts val="0"/>
              </a:spcBef>
              <a:spcAft>
                <a:spcPts val="0"/>
              </a:spcAft>
              <a:buClr>
                <a:srgbClr val="000000"/>
              </a:buClr>
              <a:buSzPts val="1200"/>
              <a:buFont typeface="Roboto"/>
              <a:buAutoNum type="alphaUcPeriod"/>
            </a:pPr>
            <a:r>
              <a:rPr lang="en-US" sz="1200">
                <a:solidFill>
                  <a:srgbClr val="000000"/>
                </a:solidFill>
                <a:highlight>
                  <a:schemeClr val="lt1"/>
                </a:highlight>
                <a:latin typeface="Roboto"/>
                <a:ea typeface="Roboto"/>
                <a:cs typeface="Roboto"/>
                <a:sym typeface="Roboto"/>
              </a:rPr>
              <a:t>testing all the backend services needed and using real traffic</a:t>
            </a:r>
            <a:endParaRPr sz="1200">
              <a:solidFill>
                <a:srgbClr val="000000"/>
              </a:solidFill>
              <a:highlight>
                <a:schemeClr val="lt1"/>
              </a:highlight>
              <a:latin typeface="Roboto"/>
              <a:ea typeface="Roboto"/>
              <a:cs typeface="Roboto"/>
              <a:sym typeface="Roboto"/>
            </a:endParaRPr>
          </a:p>
          <a:p>
            <a:pPr indent="0" lvl="0" marL="914400" rtl="0" algn="l">
              <a:lnSpc>
                <a:spcPct val="115000"/>
              </a:lnSpc>
              <a:spcBef>
                <a:spcPts val="0"/>
              </a:spcBef>
              <a:spcAft>
                <a:spcPts val="0"/>
              </a:spcAft>
              <a:buNone/>
            </a:pPr>
            <a:r>
              <a:t/>
            </a:r>
            <a:endParaRPr sz="1200">
              <a:solidFill>
                <a:srgbClr val="000000"/>
              </a:solidFill>
              <a:highlight>
                <a:schemeClr val="lt1"/>
              </a:highlight>
            </a:endParaRPr>
          </a:p>
          <a:p>
            <a:pPr indent="0" lvl="0" marL="914400" rtl="0" algn="l">
              <a:lnSpc>
                <a:spcPct val="158000"/>
              </a:lnSpc>
              <a:spcBef>
                <a:spcPts val="0"/>
              </a:spcBef>
              <a:spcAft>
                <a:spcPts val="0"/>
              </a:spcAft>
              <a:buNone/>
            </a:pPr>
            <a:r>
              <a:t/>
            </a:r>
            <a:endParaRPr sz="1050">
              <a:solidFill>
                <a:srgbClr val="000000"/>
              </a:solidFill>
              <a:highlight>
                <a:schemeClr val="lt1"/>
              </a:highlight>
              <a:latin typeface="Roboto"/>
              <a:ea typeface="Roboto"/>
              <a:cs typeface="Roboto"/>
              <a:sym typeface="Roboto"/>
            </a:endParaRPr>
          </a:p>
          <a:p>
            <a:pPr indent="0" lvl="0" marL="914400" rtl="0" algn="l">
              <a:lnSpc>
                <a:spcPct val="158000"/>
              </a:lnSpc>
              <a:spcBef>
                <a:spcPts val="3600"/>
              </a:spcBef>
              <a:spcAft>
                <a:spcPts val="0"/>
              </a:spcAft>
              <a:buNone/>
            </a:pPr>
            <a:r>
              <a:t/>
            </a:r>
            <a:endParaRPr sz="1200">
              <a:solidFill>
                <a:srgbClr val="273239"/>
              </a:solidFill>
              <a:highlight>
                <a:srgbClr val="FFFFFF"/>
              </a:highlight>
            </a:endParaRPr>
          </a:p>
          <a:p>
            <a:pPr indent="0" lvl="0" marL="0" rtl="0" algn="l">
              <a:lnSpc>
                <a:spcPct val="190909"/>
              </a:lnSpc>
              <a:spcBef>
                <a:spcPts val="36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
        <p:nvSpPr>
          <p:cNvPr id="1393" name="Google Shape;1393;g17467967dfa_0_51"/>
          <p:cNvSpPr txBox="1"/>
          <p:nvPr/>
        </p:nvSpPr>
        <p:spPr>
          <a:xfrm>
            <a:off x="518200" y="4349650"/>
            <a:ext cx="8038500" cy="1197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Answer: </a:t>
            </a:r>
            <a:r>
              <a:rPr b="1" lang="en-US" sz="1200">
                <a:highlight>
                  <a:schemeClr val="lt1"/>
                </a:highlight>
              </a:rPr>
              <a:t>A</a:t>
            </a:r>
            <a:endParaRPr b="1" sz="1200">
              <a:highlight>
                <a:schemeClr val="lt1"/>
              </a:highlight>
            </a:endParaRPr>
          </a:p>
          <a:p>
            <a:pPr indent="0" lvl="0" marL="0" rtl="0" algn="l">
              <a:lnSpc>
                <a:spcPct val="115000"/>
              </a:lnSpc>
              <a:spcBef>
                <a:spcPts val="0"/>
              </a:spcBef>
              <a:spcAft>
                <a:spcPts val="0"/>
              </a:spcAft>
              <a:buNone/>
            </a:pPr>
            <a:r>
              <a:rPr lang="en-US" sz="1200">
                <a:highlight>
                  <a:schemeClr val="lt1"/>
                </a:highlight>
                <a:latin typeface="Roboto"/>
                <a:ea typeface="Roboto"/>
                <a:cs typeface="Roboto"/>
                <a:sym typeface="Roboto"/>
              </a:rPr>
              <a:t>Yep, unit tests are fast to run and increase confidence of your team</a:t>
            </a:r>
            <a:endParaRPr sz="1200">
              <a:highlight>
                <a:schemeClr val="lt1"/>
              </a:highlight>
              <a:latin typeface="Roboto"/>
              <a:ea typeface="Roboto"/>
              <a:cs typeface="Roboto"/>
              <a:sym typeface="Roboto"/>
            </a:endParaRPr>
          </a:p>
          <a:p>
            <a:pPr indent="0" lvl="0" marL="0" rtl="0" algn="l">
              <a:spcBef>
                <a:spcPts val="0"/>
              </a:spcBef>
              <a:spcAft>
                <a:spcPts val="0"/>
              </a:spcAft>
              <a:buNone/>
            </a:pPr>
            <a:r>
              <a:t/>
            </a:r>
            <a:endParaRPr sz="1200">
              <a:highlight>
                <a:schemeClr val="lt1"/>
              </a:highlight>
            </a:endParaRPr>
          </a:p>
          <a:p>
            <a:pPr indent="0" lvl="0" marL="0" rtl="0" algn="l">
              <a:spcBef>
                <a:spcPts val="0"/>
              </a:spcBef>
              <a:spcAft>
                <a:spcPts val="0"/>
              </a:spcAft>
              <a:buNone/>
            </a:pPr>
            <a:r>
              <a:t/>
            </a:r>
            <a:endParaRPr sz="1200">
              <a:highlight>
                <a:schemeClr val="lt1"/>
              </a:highlight>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97" name="Shape 1397"/>
        <p:cNvGrpSpPr/>
        <p:nvPr/>
      </p:nvGrpSpPr>
      <p:grpSpPr>
        <a:xfrm>
          <a:off x="0" y="0"/>
          <a:ext cx="0" cy="0"/>
          <a:chOff x="0" y="0"/>
          <a:chExt cx="0" cy="0"/>
        </a:xfrm>
      </p:grpSpPr>
      <p:sp>
        <p:nvSpPr>
          <p:cNvPr id="1398" name="Google Shape;1398;g17467967dfa_0_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399" name="Google Shape;1399;g17467967dfa_0_60"/>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Quiz</a:t>
            </a:r>
            <a:endParaRPr b="0" i="0" sz="1400" u="none" cap="none" strike="noStrike">
              <a:solidFill>
                <a:srgbClr val="535353"/>
              </a:solidFill>
              <a:latin typeface="Arial"/>
              <a:ea typeface="Arial"/>
              <a:cs typeface="Arial"/>
              <a:sym typeface="Arial"/>
            </a:endParaRPr>
          </a:p>
        </p:txBody>
      </p:sp>
      <p:sp>
        <p:nvSpPr>
          <p:cNvPr id="1400" name="Google Shape;1400;g17467967dfa_0_60"/>
          <p:cNvSpPr txBox="1"/>
          <p:nvPr>
            <p:ph idx="1" type="body"/>
          </p:nvPr>
        </p:nvSpPr>
        <p:spPr>
          <a:xfrm>
            <a:off x="518200" y="1404950"/>
            <a:ext cx="6926700" cy="2796300"/>
          </a:xfrm>
          <a:prstGeom prst="rect">
            <a:avLst/>
          </a:prstGeom>
          <a:noFill/>
          <a:ln>
            <a:noFill/>
          </a:ln>
        </p:spPr>
        <p:txBody>
          <a:bodyPr anchorCtr="0" anchor="t" bIns="91400" lIns="91400" spcFirstLastPara="1" rIns="91400" wrap="square" tIns="91400">
            <a:noAutofit/>
          </a:bodyPr>
          <a:lstStyle/>
          <a:p>
            <a:pPr indent="0" lvl="0" marL="0" rtl="0" algn="l">
              <a:lnSpc>
                <a:spcPct val="158000"/>
              </a:lnSpc>
              <a:spcBef>
                <a:spcPts val="0"/>
              </a:spcBef>
              <a:spcAft>
                <a:spcPts val="0"/>
              </a:spcAft>
              <a:buNone/>
            </a:pPr>
            <a:r>
              <a:rPr lang="en-US" sz="1200">
                <a:solidFill>
                  <a:srgbClr val="273239"/>
                </a:solidFill>
                <a:highlight>
                  <a:srgbClr val="FFFFFF"/>
                </a:highlight>
              </a:rPr>
              <a:t>7</a:t>
            </a:r>
            <a:r>
              <a:rPr lang="en-US" sz="1200">
                <a:solidFill>
                  <a:srgbClr val="273239"/>
                </a:solidFill>
                <a:highlight>
                  <a:srgbClr val="FFFFFF"/>
                </a:highlight>
              </a:rPr>
              <a:t>. </a:t>
            </a:r>
            <a:r>
              <a:rPr lang="en-US" sz="1200">
                <a:solidFill>
                  <a:srgbClr val="000000"/>
                </a:solidFill>
                <a:highlight>
                  <a:srgbClr val="FFFFFF"/>
                </a:highlight>
                <a:latin typeface="Roboto"/>
                <a:ea typeface="Roboto"/>
                <a:cs typeface="Roboto"/>
                <a:sym typeface="Roboto"/>
              </a:rPr>
              <a:t>Why is integration testing needed even if we have good unit testing in place?</a:t>
            </a:r>
            <a:endParaRPr sz="1200">
              <a:solidFill>
                <a:srgbClr val="273239"/>
              </a:solidFill>
              <a:highlight>
                <a:srgbClr val="FFFFFF"/>
              </a:highlight>
            </a:endParaRPr>
          </a:p>
          <a:p>
            <a:pPr indent="-304800" lvl="0" marL="914400" rtl="0" algn="l">
              <a:lnSpc>
                <a:spcPct val="115000"/>
              </a:lnSpc>
              <a:spcBef>
                <a:spcPts val="3600"/>
              </a:spcBef>
              <a:spcAft>
                <a:spcPts val="0"/>
              </a:spcAft>
              <a:buClr>
                <a:srgbClr val="000000"/>
              </a:buClr>
              <a:buSzPts val="1200"/>
              <a:buFont typeface="Roboto"/>
              <a:buAutoNum type="alphaUcPeriod"/>
            </a:pPr>
            <a:r>
              <a:rPr lang="en-US" sz="1200">
                <a:solidFill>
                  <a:srgbClr val="000000"/>
                </a:solidFill>
                <a:highlight>
                  <a:schemeClr val="lt1"/>
                </a:highlight>
                <a:latin typeface="Roboto"/>
                <a:ea typeface="Roboto"/>
                <a:cs typeface="Roboto"/>
                <a:sym typeface="Roboto"/>
              </a:rPr>
              <a:t>to see how our application is built</a:t>
            </a:r>
            <a:endParaRPr sz="1200">
              <a:solidFill>
                <a:srgbClr val="000000"/>
              </a:solidFill>
              <a:highlight>
                <a:schemeClr val="lt1"/>
              </a:highlight>
              <a:latin typeface="Roboto"/>
              <a:ea typeface="Roboto"/>
              <a:cs typeface="Roboto"/>
              <a:sym typeface="Roboto"/>
            </a:endParaRPr>
          </a:p>
          <a:p>
            <a:pPr indent="-304800" lvl="0" marL="914400" rtl="0" algn="l">
              <a:lnSpc>
                <a:spcPct val="115000"/>
              </a:lnSpc>
              <a:spcBef>
                <a:spcPts val="0"/>
              </a:spcBef>
              <a:spcAft>
                <a:spcPts val="0"/>
              </a:spcAft>
              <a:buClr>
                <a:srgbClr val="000000"/>
              </a:buClr>
              <a:buSzPts val="1200"/>
              <a:buFont typeface="Roboto"/>
              <a:buAutoNum type="alphaUcPeriod"/>
            </a:pPr>
            <a:r>
              <a:rPr lang="en-US" sz="1200">
                <a:solidFill>
                  <a:srgbClr val="000000"/>
                </a:solidFill>
                <a:highlight>
                  <a:schemeClr val="lt1"/>
                </a:highlight>
                <a:latin typeface="Roboto"/>
                <a:ea typeface="Roboto"/>
                <a:cs typeface="Roboto"/>
                <a:sym typeface="Roboto"/>
              </a:rPr>
              <a:t>to test external dependencies to our application</a:t>
            </a:r>
            <a:endParaRPr sz="1200">
              <a:solidFill>
                <a:srgbClr val="000000"/>
              </a:solidFill>
              <a:highlight>
                <a:schemeClr val="lt1"/>
              </a:highlight>
              <a:latin typeface="Roboto"/>
              <a:ea typeface="Roboto"/>
              <a:cs typeface="Roboto"/>
              <a:sym typeface="Roboto"/>
            </a:endParaRPr>
          </a:p>
          <a:p>
            <a:pPr indent="-304800" lvl="0" marL="914400" rtl="0" algn="l">
              <a:lnSpc>
                <a:spcPct val="115000"/>
              </a:lnSpc>
              <a:spcBef>
                <a:spcPts val="0"/>
              </a:spcBef>
              <a:spcAft>
                <a:spcPts val="0"/>
              </a:spcAft>
              <a:buClr>
                <a:srgbClr val="000000"/>
              </a:buClr>
              <a:buSzPts val="1200"/>
              <a:buFont typeface="Roboto"/>
              <a:buAutoNum type="alphaUcPeriod"/>
            </a:pPr>
            <a:r>
              <a:rPr lang="en-US" sz="1200">
                <a:solidFill>
                  <a:srgbClr val="000000"/>
                </a:solidFill>
                <a:highlight>
                  <a:schemeClr val="lt1"/>
                </a:highlight>
                <a:latin typeface="Roboto"/>
                <a:ea typeface="Roboto"/>
                <a:cs typeface="Roboto"/>
                <a:sym typeface="Roboto"/>
              </a:rPr>
              <a:t>to add chaos into our system</a:t>
            </a:r>
            <a:endParaRPr sz="1200">
              <a:solidFill>
                <a:srgbClr val="000000"/>
              </a:solidFill>
              <a:highlight>
                <a:schemeClr val="lt1"/>
              </a:highlight>
              <a:latin typeface="Roboto"/>
              <a:ea typeface="Roboto"/>
              <a:cs typeface="Roboto"/>
              <a:sym typeface="Roboto"/>
            </a:endParaRPr>
          </a:p>
          <a:p>
            <a:pPr indent="-304800" lvl="0" marL="914400" rtl="0" algn="l">
              <a:lnSpc>
                <a:spcPct val="115000"/>
              </a:lnSpc>
              <a:spcBef>
                <a:spcPts val="0"/>
              </a:spcBef>
              <a:spcAft>
                <a:spcPts val="0"/>
              </a:spcAft>
              <a:buClr>
                <a:srgbClr val="000000"/>
              </a:buClr>
              <a:buSzPts val="1200"/>
              <a:buFont typeface="Roboto"/>
              <a:buAutoNum type="alphaUcPeriod"/>
            </a:pPr>
            <a:r>
              <a:rPr lang="en-US" sz="1200">
                <a:solidFill>
                  <a:srgbClr val="000000"/>
                </a:solidFill>
                <a:highlight>
                  <a:schemeClr val="lt1"/>
                </a:highlight>
                <a:latin typeface="Roboto"/>
                <a:ea typeface="Roboto"/>
                <a:cs typeface="Roboto"/>
                <a:sym typeface="Roboto"/>
              </a:rPr>
              <a:t>understanding how cosmic rays impact our system</a:t>
            </a:r>
            <a:endParaRPr sz="1200">
              <a:solidFill>
                <a:srgbClr val="000000"/>
              </a:solidFill>
              <a:highlight>
                <a:schemeClr val="lt1"/>
              </a:highlight>
              <a:latin typeface="Roboto"/>
              <a:ea typeface="Roboto"/>
              <a:cs typeface="Roboto"/>
              <a:sym typeface="Roboto"/>
            </a:endParaRPr>
          </a:p>
          <a:p>
            <a:pPr indent="0" lvl="0" marL="914400" rtl="0" algn="l">
              <a:lnSpc>
                <a:spcPct val="115000"/>
              </a:lnSpc>
              <a:spcBef>
                <a:spcPts val="0"/>
              </a:spcBef>
              <a:spcAft>
                <a:spcPts val="0"/>
              </a:spcAft>
              <a:buNone/>
            </a:pPr>
            <a:r>
              <a:t/>
            </a:r>
            <a:endParaRPr sz="1200">
              <a:solidFill>
                <a:srgbClr val="000000"/>
              </a:solidFill>
              <a:highlight>
                <a:schemeClr val="lt1"/>
              </a:highlight>
              <a:latin typeface="Roboto"/>
              <a:ea typeface="Roboto"/>
              <a:cs typeface="Roboto"/>
              <a:sym typeface="Roboto"/>
            </a:endParaRPr>
          </a:p>
          <a:p>
            <a:pPr indent="0" lvl="0" marL="914400" rtl="0" algn="l">
              <a:lnSpc>
                <a:spcPct val="115000"/>
              </a:lnSpc>
              <a:spcBef>
                <a:spcPts val="0"/>
              </a:spcBef>
              <a:spcAft>
                <a:spcPts val="0"/>
              </a:spcAft>
              <a:buNone/>
            </a:pPr>
            <a:r>
              <a:t/>
            </a:r>
            <a:endParaRPr sz="1200">
              <a:solidFill>
                <a:srgbClr val="000000"/>
              </a:solidFill>
              <a:highlight>
                <a:schemeClr val="lt1"/>
              </a:highlight>
            </a:endParaRPr>
          </a:p>
          <a:p>
            <a:pPr indent="0" lvl="0" marL="914400" rtl="0" algn="l">
              <a:lnSpc>
                <a:spcPct val="158000"/>
              </a:lnSpc>
              <a:spcBef>
                <a:spcPts val="0"/>
              </a:spcBef>
              <a:spcAft>
                <a:spcPts val="0"/>
              </a:spcAft>
              <a:buNone/>
            </a:pPr>
            <a:r>
              <a:t/>
            </a:r>
            <a:endParaRPr sz="1050">
              <a:solidFill>
                <a:srgbClr val="000000"/>
              </a:solidFill>
              <a:highlight>
                <a:schemeClr val="lt1"/>
              </a:highlight>
              <a:latin typeface="Roboto"/>
              <a:ea typeface="Roboto"/>
              <a:cs typeface="Roboto"/>
              <a:sym typeface="Roboto"/>
            </a:endParaRPr>
          </a:p>
          <a:p>
            <a:pPr indent="0" lvl="0" marL="914400" rtl="0" algn="l">
              <a:lnSpc>
                <a:spcPct val="158000"/>
              </a:lnSpc>
              <a:spcBef>
                <a:spcPts val="3600"/>
              </a:spcBef>
              <a:spcAft>
                <a:spcPts val="0"/>
              </a:spcAft>
              <a:buNone/>
            </a:pPr>
            <a:r>
              <a:t/>
            </a:r>
            <a:endParaRPr sz="1200">
              <a:solidFill>
                <a:srgbClr val="273239"/>
              </a:solidFill>
              <a:highlight>
                <a:srgbClr val="FFFFFF"/>
              </a:highlight>
            </a:endParaRPr>
          </a:p>
          <a:p>
            <a:pPr indent="0" lvl="0" marL="0" rtl="0" algn="l">
              <a:lnSpc>
                <a:spcPct val="190909"/>
              </a:lnSpc>
              <a:spcBef>
                <a:spcPts val="3600"/>
              </a:spcBef>
              <a:spcAft>
                <a:spcPts val="0"/>
              </a:spcAft>
              <a:buNone/>
            </a:pPr>
            <a:r>
              <a:t/>
            </a:r>
            <a:endParaRPr sz="110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sz="1150">
              <a:solidFill>
                <a:srgbClr val="000000"/>
              </a:solidFill>
            </a:endParaRPr>
          </a:p>
          <a:p>
            <a:pPr indent="0" lvl="0" marL="914400" rtl="0" algn="l">
              <a:lnSpc>
                <a:spcPct val="150000"/>
              </a:lnSpc>
              <a:spcBef>
                <a:spcPts val="0"/>
              </a:spcBef>
              <a:spcAft>
                <a:spcPts val="0"/>
              </a:spcAft>
              <a:buNone/>
            </a:pPr>
            <a:r>
              <a:t/>
            </a:r>
            <a:endParaRPr b="1"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
        <p:nvSpPr>
          <p:cNvPr id="1401" name="Google Shape;1401;g17467967dfa_0_60"/>
          <p:cNvSpPr txBox="1"/>
          <p:nvPr/>
        </p:nvSpPr>
        <p:spPr>
          <a:xfrm>
            <a:off x="518200" y="4349650"/>
            <a:ext cx="8038500" cy="1410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Answer: </a:t>
            </a:r>
            <a:r>
              <a:rPr b="1" lang="en-US" sz="1200">
                <a:highlight>
                  <a:schemeClr val="lt1"/>
                </a:highlight>
              </a:rPr>
              <a:t>B</a:t>
            </a:r>
            <a:endParaRPr b="1" sz="1200">
              <a:highlight>
                <a:schemeClr val="lt1"/>
              </a:highlight>
            </a:endParaRPr>
          </a:p>
          <a:p>
            <a:pPr indent="0" lvl="0" marL="0" rtl="0" algn="l">
              <a:lnSpc>
                <a:spcPct val="115000"/>
              </a:lnSpc>
              <a:spcBef>
                <a:spcPts val="0"/>
              </a:spcBef>
              <a:spcAft>
                <a:spcPts val="0"/>
              </a:spcAft>
              <a:buNone/>
            </a:pPr>
            <a:r>
              <a:rPr lang="en-US" sz="1200">
                <a:highlight>
                  <a:schemeClr val="lt1"/>
                </a:highlight>
                <a:latin typeface="Roboto"/>
                <a:ea typeface="Roboto"/>
                <a:cs typeface="Roboto"/>
                <a:sym typeface="Roboto"/>
              </a:rPr>
              <a:t>Yep, we use integration testing to exercise our dependencies.</a:t>
            </a:r>
            <a:endParaRPr sz="1200">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chemeClr val="lt1"/>
              </a:highlight>
              <a:latin typeface="Roboto"/>
              <a:ea typeface="Roboto"/>
              <a:cs typeface="Roboto"/>
              <a:sym typeface="Roboto"/>
            </a:endParaRPr>
          </a:p>
          <a:p>
            <a:pPr indent="0" lvl="0" marL="0" rtl="0" algn="l">
              <a:spcBef>
                <a:spcPts val="0"/>
              </a:spcBef>
              <a:spcAft>
                <a:spcPts val="0"/>
              </a:spcAft>
              <a:buNone/>
            </a:pPr>
            <a:r>
              <a:t/>
            </a:r>
            <a:endParaRPr sz="1200">
              <a:highlight>
                <a:schemeClr val="lt1"/>
              </a:highlight>
            </a:endParaRPr>
          </a:p>
          <a:p>
            <a:pPr indent="0" lvl="0" marL="0" rtl="0" algn="l">
              <a:spcBef>
                <a:spcPts val="0"/>
              </a:spcBef>
              <a:spcAft>
                <a:spcPts val="0"/>
              </a:spcAft>
              <a:buNone/>
            </a:pPr>
            <a:r>
              <a:t/>
            </a:r>
            <a:endParaRPr sz="1200">
              <a:highlight>
                <a:schemeClr val="lt1"/>
              </a:highlight>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lin ang="0" scaled="0"/>
        </a:gradFill>
      </p:bgPr>
    </p:bg>
    <p:spTree>
      <p:nvGrpSpPr>
        <p:cNvPr id="1405" name="Shape 1405"/>
        <p:cNvGrpSpPr/>
        <p:nvPr/>
      </p:nvGrpSpPr>
      <p:grpSpPr>
        <a:xfrm>
          <a:off x="0" y="0"/>
          <a:ext cx="0" cy="0"/>
          <a:chOff x="0" y="0"/>
          <a:chExt cx="0" cy="0"/>
        </a:xfrm>
      </p:grpSpPr>
      <p:pic>
        <p:nvPicPr>
          <p:cNvPr id="1406" name="Google Shape;1406;p71"/>
          <p:cNvPicPr preferRelativeResize="0"/>
          <p:nvPr/>
        </p:nvPicPr>
        <p:blipFill rotWithShape="1">
          <a:blip r:embed="rId3">
            <a:alphaModFix amt="37000"/>
          </a:blip>
          <a:srcRect b="0" l="0" r="0" t="0"/>
          <a:stretch/>
        </p:blipFill>
        <p:spPr>
          <a:xfrm>
            <a:off x="1369354" y="158875"/>
            <a:ext cx="5070393" cy="5143501"/>
          </a:xfrm>
          <a:prstGeom prst="rect">
            <a:avLst/>
          </a:prstGeom>
          <a:noFill/>
          <a:ln>
            <a:noFill/>
          </a:ln>
        </p:spPr>
      </p:pic>
      <p:sp>
        <p:nvSpPr>
          <p:cNvPr id="1407" name="Google Shape;1407;p71"/>
          <p:cNvSpPr/>
          <p:nvPr/>
        </p:nvSpPr>
        <p:spPr>
          <a:xfrm flipH="1">
            <a:off x="770425" y="2009875"/>
            <a:ext cx="22263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8" name="Google Shape;1408;p71"/>
          <p:cNvGrpSpPr/>
          <p:nvPr/>
        </p:nvGrpSpPr>
        <p:grpSpPr>
          <a:xfrm>
            <a:off x="4491033" y="1168875"/>
            <a:ext cx="4689326" cy="4991730"/>
            <a:chOff x="3458353" y="512656"/>
            <a:chExt cx="5769349" cy="5951747"/>
          </a:xfrm>
        </p:grpSpPr>
        <p:pic>
          <p:nvPicPr>
            <p:cNvPr id="1409" name="Google Shape;1409;p71"/>
            <p:cNvPicPr preferRelativeResize="0"/>
            <p:nvPr/>
          </p:nvPicPr>
          <p:blipFill rotWithShape="1">
            <a:blip r:embed="rId4">
              <a:alphaModFix amt="64000"/>
            </a:blip>
            <a:srcRect b="0" l="0" r="0" t="0"/>
            <a:stretch/>
          </p:blipFill>
          <p:spPr>
            <a:xfrm rot="-5400000">
              <a:off x="4778715" y="2015416"/>
              <a:ext cx="5951747" cy="2946227"/>
            </a:xfrm>
            <a:prstGeom prst="rect">
              <a:avLst/>
            </a:prstGeom>
            <a:noFill/>
            <a:ln>
              <a:noFill/>
            </a:ln>
          </p:spPr>
        </p:pic>
        <p:pic>
          <p:nvPicPr>
            <p:cNvPr id="1410" name="Google Shape;1410;p71"/>
            <p:cNvPicPr preferRelativeResize="0"/>
            <p:nvPr/>
          </p:nvPicPr>
          <p:blipFill rotWithShape="1">
            <a:blip r:embed="rId4">
              <a:alphaModFix amt="64000"/>
            </a:blip>
            <a:srcRect b="0" l="0" r="0" t="0"/>
            <a:stretch/>
          </p:blipFill>
          <p:spPr>
            <a:xfrm rot="-5400000">
              <a:off x="1955593" y="2015416"/>
              <a:ext cx="5951747" cy="2946227"/>
            </a:xfrm>
            <a:prstGeom prst="rect">
              <a:avLst/>
            </a:prstGeom>
            <a:noFill/>
            <a:ln>
              <a:noFill/>
            </a:ln>
          </p:spPr>
        </p:pic>
      </p:grpSp>
      <p:sp>
        <p:nvSpPr>
          <p:cNvPr id="1411" name="Google Shape;1411;p71"/>
          <p:cNvSpPr/>
          <p:nvPr/>
        </p:nvSpPr>
        <p:spPr>
          <a:xfrm rot="5400000">
            <a:off x="347275" y="2418450"/>
            <a:ext cx="929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1"/>
          <p:cNvSpPr/>
          <p:nvPr/>
        </p:nvSpPr>
        <p:spPr>
          <a:xfrm rot="5400000">
            <a:off x="1932200" y="1005450"/>
            <a:ext cx="21240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1"/>
          <p:cNvSpPr txBox="1"/>
          <p:nvPr>
            <p:ph idx="4294967295" type="title"/>
          </p:nvPr>
        </p:nvSpPr>
        <p:spPr>
          <a:xfrm>
            <a:off x="1038750" y="2333550"/>
            <a:ext cx="7164000" cy="2555400"/>
          </a:xfrm>
          <a:prstGeom prst="rect">
            <a:avLst/>
          </a:prstGeom>
          <a:noFill/>
          <a:ln>
            <a:noFill/>
          </a:ln>
        </p:spPr>
        <p:txBody>
          <a:bodyPr anchorCtr="0" anchor="t" bIns="91400" lIns="91400" spcFirstLastPara="1" rIns="91400" wrap="square" tIns="91400">
            <a:noAutofit/>
          </a:bodyPr>
          <a:lstStyle/>
          <a:p>
            <a:pPr indent="0" lvl="0" marL="0" rtl="0" algn="l">
              <a:lnSpc>
                <a:spcPct val="83000"/>
              </a:lnSpc>
              <a:spcBef>
                <a:spcPts val="0"/>
              </a:spcBef>
              <a:spcAft>
                <a:spcPts val="0"/>
              </a:spcAft>
              <a:buSzPts val="5100"/>
              <a:buNone/>
            </a:pPr>
            <a:r>
              <a:rPr lang="en-US" sz="4500">
                <a:solidFill>
                  <a:schemeClr val="lt1"/>
                </a:solidFill>
              </a:rPr>
              <a:t>Thank you!</a:t>
            </a:r>
            <a:endParaRPr sz="4500">
              <a:solidFill>
                <a:schemeClr val="lt1"/>
              </a:solidFill>
            </a:endParaRPr>
          </a:p>
          <a:p>
            <a:pPr indent="0" lvl="0" marL="0" rtl="0" algn="l">
              <a:lnSpc>
                <a:spcPct val="115000"/>
              </a:lnSpc>
              <a:spcBef>
                <a:spcPts val="0"/>
              </a:spcBef>
              <a:spcAft>
                <a:spcPts val="0"/>
              </a:spcAft>
              <a:buSzPts val="5100"/>
              <a:buNone/>
            </a:pPr>
            <a:r>
              <a:t/>
            </a:r>
            <a:endParaRPr sz="1900">
              <a:solidFill>
                <a:schemeClr val="lt1"/>
              </a:solidFill>
            </a:endParaRPr>
          </a:p>
        </p:txBody>
      </p:sp>
      <p:pic>
        <p:nvPicPr>
          <p:cNvPr descr="Google Shape;299;p42" id="1414" name="Google Shape;1414;p71"/>
          <p:cNvPicPr preferRelativeResize="0"/>
          <p:nvPr/>
        </p:nvPicPr>
        <p:blipFill rotWithShape="1">
          <a:blip r:embed="rId5">
            <a:alphaModFix amt="38000"/>
          </a:blip>
          <a:srcRect b="0" l="0" r="0" t="0"/>
          <a:stretch/>
        </p:blipFill>
        <p:spPr>
          <a:xfrm>
            <a:off x="5053325" y="2333550"/>
            <a:ext cx="1179012" cy="866975"/>
          </a:xfrm>
          <a:prstGeom prst="rect">
            <a:avLst/>
          </a:prstGeom>
          <a:noFill/>
          <a:ln>
            <a:noFill/>
          </a:ln>
        </p:spPr>
      </p:pic>
      <p:pic>
        <p:nvPicPr>
          <p:cNvPr id="1415" name="Google Shape;1415;p71"/>
          <p:cNvPicPr preferRelativeResize="0"/>
          <p:nvPr/>
        </p:nvPicPr>
        <p:blipFill rotWithShape="1">
          <a:blip r:embed="rId6">
            <a:alphaModFix/>
          </a:blip>
          <a:srcRect b="0" l="0" r="0" t="0"/>
          <a:stretch/>
        </p:blipFill>
        <p:spPr>
          <a:xfrm>
            <a:off x="9306200" y="4594175"/>
            <a:ext cx="1355525" cy="294675"/>
          </a:xfrm>
          <a:prstGeom prst="rect">
            <a:avLst/>
          </a:prstGeom>
          <a:noFill/>
          <a:ln>
            <a:noFill/>
          </a:ln>
        </p:spPr>
      </p:pic>
      <p:pic>
        <p:nvPicPr>
          <p:cNvPr id="1416" name="Google Shape;1416;p71"/>
          <p:cNvPicPr preferRelativeResize="0"/>
          <p:nvPr/>
        </p:nvPicPr>
        <p:blipFill rotWithShape="1">
          <a:blip r:embed="rId7">
            <a:alphaModFix/>
          </a:blip>
          <a:srcRect b="0" l="0" r="0" t="0"/>
          <a:stretch/>
        </p:blipFill>
        <p:spPr>
          <a:xfrm>
            <a:off x="6848213" y="4187750"/>
            <a:ext cx="2049536" cy="929699"/>
          </a:xfrm>
          <a:prstGeom prst="rect">
            <a:avLst/>
          </a:prstGeom>
          <a:noFill/>
          <a:ln>
            <a:noFill/>
          </a:ln>
        </p:spPr>
      </p:pic>
      <p:sp>
        <p:nvSpPr>
          <p:cNvPr id="1417" name="Google Shape;1417;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pic>
        <p:nvPicPr>
          <p:cNvPr id="202" name="Google Shape;202;p11"/>
          <p:cNvPicPr preferRelativeResize="0"/>
          <p:nvPr/>
        </p:nvPicPr>
        <p:blipFill rotWithShape="1">
          <a:blip r:embed="rId4">
            <a:alphaModFix/>
          </a:blip>
          <a:srcRect b="0" l="0" r="0" t="0"/>
          <a:stretch/>
        </p:blipFill>
        <p:spPr>
          <a:xfrm rot="300002">
            <a:off x="747148" y="-524474"/>
            <a:ext cx="4697753" cy="5026313"/>
          </a:xfrm>
          <a:prstGeom prst="rect">
            <a:avLst/>
          </a:prstGeom>
          <a:noFill/>
          <a:ln>
            <a:noFill/>
          </a:ln>
        </p:spPr>
      </p:pic>
      <p:sp>
        <p:nvSpPr>
          <p:cNvPr id="203" name="Google Shape;203;p11"/>
          <p:cNvSpPr txBox="1"/>
          <p:nvPr>
            <p:ph idx="1" type="body"/>
          </p:nvPr>
        </p:nvSpPr>
        <p:spPr>
          <a:xfrm rot="300075">
            <a:off x="1068431" y="2602372"/>
            <a:ext cx="3874852" cy="1545156"/>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500"/>
              <a:buNone/>
            </a:pPr>
            <a:r>
              <a:rPr lang="en-US" sz="3000">
                <a:solidFill>
                  <a:schemeClr val="accent1"/>
                </a:solidFill>
              </a:rPr>
              <a:t>Your name?</a:t>
            </a:r>
            <a:endParaRPr sz="3000">
              <a:solidFill>
                <a:schemeClr val="accent1"/>
              </a:solidFill>
            </a:endParaRPr>
          </a:p>
          <a:p>
            <a:pPr indent="0" lvl="0" marL="0" rtl="0" algn="ctr">
              <a:lnSpc>
                <a:spcPct val="100000"/>
              </a:lnSpc>
              <a:spcBef>
                <a:spcPts val="0"/>
              </a:spcBef>
              <a:spcAft>
                <a:spcPts val="0"/>
              </a:spcAft>
              <a:buSzPts val="1500"/>
              <a:buNone/>
            </a:pPr>
            <a:r>
              <a:rPr lang="en-US" sz="2400">
                <a:solidFill>
                  <a:schemeClr val="accent1"/>
                </a:solidFill>
              </a:rPr>
              <a:t>and preferred pronouns?</a:t>
            </a:r>
            <a:endParaRPr sz="2400">
              <a:solidFill>
                <a:schemeClr val="accent1"/>
              </a:solidFill>
            </a:endParaRPr>
          </a:p>
        </p:txBody>
      </p:sp>
      <p:sp>
        <p:nvSpPr>
          <p:cNvPr id="204" name="Google Shape;204;p11"/>
          <p:cNvSpPr txBox="1"/>
          <p:nvPr>
            <p:ph idx="1" type="body"/>
          </p:nvPr>
        </p:nvSpPr>
        <p:spPr>
          <a:xfrm>
            <a:off x="5874200" y="1780500"/>
            <a:ext cx="2774400" cy="33630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Clr>
                <a:schemeClr val="dk1"/>
              </a:buClr>
              <a:buSzPts val="1500"/>
              <a:buChar char="●"/>
            </a:pPr>
            <a:r>
              <a:rPr lang="en-US"/>
              <a:t>Job title?</a:t>
            </a:r>
            <a:endParaRPr/>
          </a:p>
          <a:p>
            <a:pPr indent="-323850" lvl="0" marL="457200" rtl="0" algn="l">
              <a:lnSpc>
                <a:spcPct val="150000"/>
              </a:lnSpc>
              <a:spcBef>
                <a:spcPts val="1000"/>
              </a:spcBef>
              <a:spcAft>
                <a:spcPts val="0"/>
              </a:spcAft>
              <a:buSzPts val="1500"/>
              <a:buChar char="●"/>
            </a:pPr>
            <a:r>
              <a:rPr lang="en-US"/>
              <a:t>Where are you based?</a:t>
            </a:r>
            <a:endParaRPr/>
          </a:p>
          <a:p>
            <a:pPr indent="-323850" lvl="0" marL="457200" rtl="0" algn="l">
              <a:lnSpc>
                <a:spcPct val="150000"/>
              </a:lnSpc>
              <a:spcBef>
                <a:spcPts val="1000"/>
              </a:spcBef>
              <a:spcAft>
                <a:spcPts val="0"/>
              </a:spcAft>
              <a:buSzPts val="1500"/>
              <a:buChar char="●"/>
            </a:pPr>
            <a:r>
              <a:rPr lang="en-US"/>
              <a:t>Experience with Python (</a:t>
            </a:r>
            <a:r>
              <a:rPr lang="en-US">
                <a:extLst>
                  <a:ext uri="http://customooxmlschemas.google.com/">
                    <go:slidesCustomData xmlns:go="http://customooxmlschemas.google.com/" textRoundtripDataId="14"/>
                  </a:ext>
                </a:extLst>
              </a:rPr>
              <a:t>or any other</a:t>
            </a:r>
            <a:r>
              <a:rPr lang="en-US"/>
              <a:t> programming languages)?</a:t>
            </a:r>
            <a:endParaRPr/>
          </a:p>
          <a:p>
            <a:pPr indent="-323850" lvl="0" marL="457200" rtl="0" algn="l">
              <a:lnSpc>
                <a:spcPct val="150000"/>
              </a:lnSpc>
              <a:spcBef>
                <a:spcPts val="1000"/>
              </a:spcBef>
              <a:spcAft>
                <a:spcPts val="1000"/>
              </a:spcAft>
              <a:buSzPts val="1500"/>
              <a:buChar char="●"/>
            </a:pPr>
            <a:r>
              <a:rPr lang="en-US"/>
              <a:t>Fun fact?</a:t>
            </a:r>
            <a:endParaRPr/>
          </a:p>
        </p:txBody>
      </p:sp>
      <p:sp>
        <p:nvSpPr>
          <p:cNvPr id="205" name="Google Shape;205;p11"/>
          <p:cNvSpPr txBox="1"/>
          <p:nvPr/>
        </p:nvSpPr>
        <p:spPr>
          <a:xfrm>
            <a:off x="4449175" y="234175"/>
            <a:ext cx="4199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Learner</a:t>
            </a:r>
            <a:r>
              <a:rPr b="1" i="0" lang="en-US" sz="2800" u="none" cap="none" strike="noStrike">
                <a:solidFill>
                  <a:srgbClr val="000000"/>
                </a:solidFill>
                <a:latin typeface="Arial"/>
                <a:ea typeface="Arial"/>
                <a:cs typeface="Arial"/>
                <a:sym typeface="Arial"/>
                <a:extLst>
                  <a:ext uri="http://customooxmlschemas.google.com/">
                    <go:slidesCustomData xmlns:go="http://customooxmlschemas.google.com/" textRoundtripDataId="15"/>
                  </a:ext>
                </a:extLst>
              </a:rPr>
              <a:t> </a:t>
            </a:r>
            <a:r>
              <a:rPr b="1" i="0" lang="en-US" sz="2800" u="none" cap="none" strike="noStrike">
                <a:solidFill>
                  <a:srgbClr val="000000"/>
                </a:solidFill>
                <a:latin typeface="Arial"/>
                <a:ea typeface="Arial"/>
                <a:cs typeface="Arial"/>
                <a:sym typeface="Arial"/>
              </a:rPr>
              <a:t>Introductions</a:t>
            </a:r>
            <a:endParaRPr b="1" i="0" sz="2800" u="none" cap="none" strike="noStrike">
              <a:solidFill>
                <a:srgbClr val="000000"/>
              </a:solidFill>
              <a:latin typeface="Arial"/>
              <a:ea typeface="Arial"/>
              <a:cs typeface="Arial"/>
              <a:sym typeface="Arial"/>
            </a:endParaRPr>
          </a:p>
        </p:txBody>
      </p:sp>
      <p:sp>
        <p:nvSpPr>
          <p:cNvPr id="206" name="Google Shape;206;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1000"/>
                                        <p:tgtEl>
                                          <p:spTgt spid="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Effect filter="fade" transition="in">
                                      <p:cBhvr>
                                        <p:cTn dur="1000"/>
                                        <p:tgtEl>
                                          <p:spTgt spid="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Effect filter="fade" transition="in">
                                      <p:cBhvr>
                                        <p:cTn dur="1000"/>
                                        <p:tgtEl>
                                          <p:spTgt spid="2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animEffect filter="fade" transition="in">
                                      <p:cBhvr>
                                        <p:cTn dur="1000"/>
                                        <p:tgtEl>
                                          <p:spTgt spid="2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0" name="Shape 210"/>
        <p:cNvGrpSpPr/>
        <p:nvPr/>
      </p:nvGrpSpPr>
      <p:grpSpPr>
        <a:xfrm>
          <a:off x="0" y="0"/>
          <a:ext cx="0" cy="0"/>
          <a:chOff x="0" y="0"/>
          <a:chExt cx="0" cy="0"/>
        </a:xfrm>
      </p:grpSpPr>
      <p:sp>
        <p:nvSpPr>
          <p:cNvPr id="211" name="Google Shape;211;p12"/>
          <p:cNvSpPr txBox="1"/>
          <p:nvPr>
            <p:ph type="title"/>
          </p:nvPr>
        </p:nvSpPr>
        <p:spPr>
          <a:xfrm>
            <a:off x="1532964" y="714275"/>
            <a:ext cx="7334035" cy="34717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Software Requirement</a:t>
            </a:r>
            <a:endParaRPr>
              <a:solidFill>
                <a:schemeClr val="dk1"/>
              </a:solidFill>
            </a:endParaRPr>
          </a:p>
        </p:txBody>
      </p:sp>
      <p:sp>
        <p:nvSpPr>
          <p:cNvPr id="212" name="Google Shape;212;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pic>
        <p:nvPicPr>
          <p:cNvPr id="213" name="Google Shape;213;p12"/>
          <p:cNvPicPr preferRelativeResize="0"/>
          <p:nvPr/>
        </p:nvPicPr>
        <p:blipFill rotWithShape="1">
          <a:blip r:embed="rId3">
            <a:alphaModFix/>
          </a:blip>
          <a:srcRect b="0" l="0" r="0" t="0"/>
          <a:stretch/>
        </p:blipFill>
        <p:spPr>
          <a:xfrm>
            <a:off x="1156447" y="1061445"/>
            <a:ext cx="6629400" cy="3949292"/>
          </a:xfrm>
          <a:prstGeom prst="rect">
            <a:avLst/>
          </a:prstGeom>
          <a:solidFill>
            <a:srgbClr val="E6E6E6"/>
          </a:soli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7" name="Shape 217"/>
        <p:cNvGrpSpPr/>
        <p:nvPr/>
      </p:nvGrpSpPr>
      <p:grpSpPr>
        <a:xfrm>
          <a:off x="0" y="0"/>
          <a:ext cx="0" cy="0"/>
          <a:chOff x="0" y="0"/>
          <a:chExt cx="0" cy="0"/>
        </a:xfrm>
      </p:grpSpPr>
      <p:sp>
        <p:nvSpPr>
          <p:cNvPr id="218" name="Google Shape;218;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219" name="Google Shape;219;p13"/>
          <p:cNvSpPr txBox="1"/>
          <p:nvPr>
            <p:ph type="title"/>
          </p:nvPr>
        </p:nvSpPr>
        <p:spPr>
          <a:xfrm>
            <a:off x="623400" y="1736895"/>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90000"/>
              </a:lnSpc>
              <a:spcBef>
                <a:spcPts val="0"/>
              </a:spcBef>
              <a:spcAft>
                <a:spcPts val="0"/>
              </a:spcAft>
              <a:buSzPts val="2000"/>
              <a:buNone/>
            </a:pPr>
            <a:r>
              <a:t/>
            </a:r>
            <a:endParaRPr/>
          </a:p>
          <a:p>
            <a:pPr indent="0" lvl="0" marL="0" rtl="0" algn="l">
              <a:lnSpc>
                <a:spcPct val="90000"/>
              </a:lnSpc>
              <a:spcBef>
                <a:spcPts val="0"/>
              </a:spcBef>
              <a:spcAft>
                <a:spcPts val="0"/>
              </a:spcAft>
              <a:buSzPts val="2000"/>
              <a:buNone/>
            </a:pPr>
            <a:r>
              <a:t/>
            </a:r>
            <a:endParaRPr sz="2700">
              <a:solidFill>
                <a:schemeClr val="dk1"/>
              </a:solidFill>
            </a:endParaRPr>
          </a:p>
          <a:p>
            <a:pPr indent="0" lvl="0" marL="0" rtl="0" algn="l">
              <a:lnSpc>
                <a:spcPct val="90000"/>
              </a:lnSpc>
              <a:spcBef>
                <a:spcPts val="0"/>
              </a:spcBef>
              <a:spcAft>
                <a:spcPts val="0"/>
              </a:spcAft>
              <a:buSzPts val="2000"/>
              <a:buNone/>
            </a:pPr>
            <a:r>
              <a:rPr b="0" lang="en-US" sz="4400">
                <a:solidFill>
                  <a:schemeClr val="dk1"/>
                </a:solidFill>
              </a:rPr>
              <a:t>Dev Fundamentals: Software Development Lifecycle (SDLC)</a:t>
            </a:r>
            <a:endParaRPr b="0" sz="4400">
              <a:solidFill>
                <a:schemeClr val="dk1"/>
              </a:solidFill>
            </a:endParaRPr>
          </a:p>
        </p:txBody>
      </p:sp>
      <p:cxnSp>
        <p:nvCxnSpPr>
          <p:cNvPr id="220" name="Google Shape;220;p13"/>
          <p:cNvCxnSpPr/>
          <p:nvPr/>
        </p:nvCxnSpPr>
        <p:spPr>
          <a:xfrm>
            <a:off x="443753" y="2514600"/>
            <a:ext cx="8498541" cy="13447"/>
          </a:xfrm>
          <a:prstGeom prst="straightConnector1">
            <a:avLst/>
          </a:prstGeom>
          <a:noFill/>
          <a:ln cap="flat" cmpd="sng" w="57150">
            <a:solidFill>
              <a:schemeClr val="accent2"/>
            </a:solidFill>
            <a:prstDash val="solid"/>
            <a:round/>
            <a:headEnd len="sm" w="sm" type="none"/>
            <a:tailEnd len="sm" w="sm" type="none"/>
          </a:ln>
        </p:spPr>
      </p:cxnSp>
      <p:sp>
        <p:nvSpPr>
          <p:cNvPr id="221" name="Google Shape;221;p13"/>
          <p:cNvSpPr/>
          <p:nvPr/>
        </p:nvSpPr>
        <p:spPr>
          <a:xfrm>
            <a:off x="719910" y="2733052"/>
            <a:ext cx="76995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5" name="Shape 225"/>
        <p:cNvGrpSpPr/>
        <p:nvPr/>
      </p:nvGrpSpPr>
      <p:grpSpPr>
        <a:xfrm>
          <a:off x="0" y="0"/>
          <a:ext cx="0" cy="0"/>
          <a:chOff x="0" y="0"/>
          <a:chExt cx="0" cy="0"/>
        </a:xfrm>
      </p:grpSpPr>
      <p:sp>
        <p:nvSpPr>
          <p:cNvPr id="226" name="Google Shape;226;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227" name="Google Shape;227;p14"/>
          <p:cNvSpPr/>
          <p:nvPr/>
        </p:nvSpPr>
        <p:spPr>
          <a:xfrm>
            <a:off x="518204" y="527734"/>
            <a:ext cx="769954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We Trying to </a:t>
            </a:r>
            <a:r>
              <a:rPr b="0" i="0" lang="en-US" sz="3600" u="none" cap="none" strike="noStrike">
                <a:solidFill>
                  <a:schemeClr val="lt2"/>
                </a:solidFill>
                <a:latin typeface="Arial"/>
                <a:ea typeface="Arial"/>
                <a:cs typeface="Arial"/>
                <a:sym typeface="Arial"/>
                <a:extLst>
                  <a:ext uri="http://customooxmlschemas.google.com/">
                    <go:slidesCustomData xmlns:go="http://customooxmlschemas.google.com/" textRoundtripDataId="16"/>
                  </a:ext>
                </a:extLst>
              </a:rPr>
              <a:t>Accomplish ?</a:t>
            </a:r>
            <a:r>
              <a:rPr b="0" i="0" lang="en-US" sz="3600" u="none" cap="none" strike="noStrike">
                <a:solidFill>
                  <a:schemeClr val="lt2"/>
                </a:solidFill>
                <a:latin typeface="Arial"/>
                <a:ea typeface="Arial"/>
                <a:cs typeface="Arial"/>
                <a:sym typeface="Arial"/>
              </a:rPr>
              <a:t> </a:t>
            </a:r>
            <a:endParaRPr b="0" i="0" sz="1400" u="none" cap="none" strike="noStrike">
              <a:solidFill>
                <a:schemeClr val="lt2"/>
              </a:solidFill>
              <a:latin typeface="Arial"/>
              <a:ea typeface="Arial"/>
              <a:cs typeface="Arial"/>
              <a:sym typeface="Arial"/>
            </a:endParaRPr>
          </a:p>
        </p:txBody>
      </p:sp>
      <p:sp>
        <p:nvSpPr>
          <p:cNvPr id="228" name="Google Shape;228;p14"/>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Clr>
                <a:schemeClr val="dk1"/>
              </a:buClr>
              <a:buSzPts val="1500"/>
              <a:buChar char="●"/>
            </a:pPr>
            <a:r>
              <a:rPr lang="en-US"/>
              <a:t>Understand what is </a:t>
            </a:r>
            <a:r>
              <a:rPr lang="en-US">
                <a:extLst>
                  <a:ext uri="http://customooxmlschemas.google.com/">
                    <go:slidesCustomData xmlns:go="http://customooxmlschemas.google.com/" textRoundtripDataId="17"/>
                  </a:ext>
                </a:extLst>
              </a:rPr>
              <a:t>SDLC</a:t>
            </a:r>
            <a:endParaRPr/>
          </a:p>
          <a:p>
            <a:pPr indent="-323850" lvl="0" marL="457200" rtl="0" algn="l">
              <a:lnSpc>
                <a:spcPct val="150000"/>
              </a:lnSpc>
              <a:spcBef>
                <a:spcPts val="1000"/>
              </a:spcBef>
              <a:spcAft>
                <a:spcPts val="0"/>
              </a:spcAft>
              <a:buSzPts val="1500"/>
              <a:buChar char="●"/>
            </a:pPr>
            <a:r>
              <a:rPr lang="en-US"/>
              <a:t>Describe the process of requirements gathering.</a:t>
            </a:r>
            <a:endParaRPr/>
          </a:p>
          <a:p>
            <a:pPr indent="-323850" lvl="0" marL="457200" rtl="0" algn="l">
              <a:lnSpc>
                <a:spcPct val="150000"/>
              </a:lnSpc>
              <a:spcBef>
                <a:spcPts val="1000"/>
              </a:spcBef>
              <a:spcAft>
                <a:spcPts val="0"/>
              </a:spcAft>
              <a:buSzPts val="1500"/>
              <a:buChar char="●"/>
            </a:pPr>
            <a:r>
              <a:rPr lang="en-US"/>
              <a:t>Understand two common &amp; most popularly used SDLC </a:t>
            </a:r>
            <a:r>
              <a:rPr lang="en-US">
                <a:extLst>
                  <a:ext uri="http://customooxmlschemas.google.com/">
                    <go:slidesCustomData xmlns:go="http://customooxmlschemas.google.com/" textRoundtripDataId="18"/>
                  </a:ext>
                </a:extLst>
              </a:rPr>
              <a:t>models</a:t>
            </a:r>
            <a:endParaRPr/>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1000"/>
                                        <p:tgtEl>
                                          <p:spTgt spid="2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4" st="4"/>
                                            </p:txEl>
                                          </p:spTgt>
                                        </p:tgtEl>
                                        <p:attrNameLst>
                                          <p:attrName>style.visibility</p:attrName>
                                        </p:attrNameLst>
                                      </p:cBhvr>
                                      <p:to>
                                        <p:strVal val="visible"/>
                                      </p:to>
                                    </p:set>
                                    <p:animEffect filter="fade" transition="in">
                                      <p:cBhvr>
                                        <p:cTn dur="1000"/>
                                        <p:tgtEl>
                                          <p:spTgt spid="2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2" name="Shape 232"/>
        <p:cNvGrpSpPr/>
        <p:nvPr/>
      </p:nvGrpSpPr>
      <p:grpSpPr>
        <a:xfrm>
          <a:off x="0" y="0"/>
          <a:ext cx="0" cy="0"/>
          <a:chOff x="0" y="0"/>
          <a:chExt cx="0" cy="0"/>
        </a:xfrm>
      </p:grpSpPr>
      <p:sp>
        <p:nvSpPr>
          <p:cNvPr id="233" name="Google Shape;23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234" name="Google Shape;234;p15"/>
          <p:cNvSpPr/>
          <p:nvPr/>
        </p:nvSpPr>
        <p:spPr>
          <a:xfrm>
            <a:off x="518204" y="527734"/>
            <a:ext cx="326243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CIRCLE of Life</a:t>
            </a:r>
            <a:endParaRPr b="0" i="0" sz="1400" u="none" cap="none" strike="noStrike">
              <a:solidFill>
                <a:schemeClr val="lt2"/>
              </a:solidFill>
              <a:latin typeface="Arial"/>
              <a:ea typeface="Arial"/>
              <a:cs typeface="Arial"/>
              <a:sym typeface="Arial"/>
            </a:endParaRPr>
          </a:p>
        </p:txBody>
      </p:sp>
      <p:sp>
        <p:nvSpPr>
          <p:cNvPr id="235" name="Google Shape;235;p15"/>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42900" lvl="0" marL="476250" rtl="0" algn="l">
              <a:lnSpc>
                <a:spcPct val="150000"/>
              </a:lnSpc>
              <a:spcBef>
                <a:spcPts val="0"/>
              </a:spcBef>
              <a:spcAft>
                <a:spcPts val="0"/>
              </a:spcAft>
              <a:buSzPts val="1500"/>
              <a:buAutoNum type="arabicPeriod"/>
            </a:pPr>
            <a:r>
              <a:rPr lang="en-US"/>
              <a:t>Teams come, operate, evolve and disband</a:t>
            </a:r>
            <a:endParaRPr/>
          </a:p>
          <a:p>
            <a:pPr indent="-342900" lvl="0" marL="476250" rtl="0" algn="l">
              <a:lnSpc>
                <a:spcPct val="150000"/>
              </a:lnSpc>
              <a:spcBef>
                <a:spcPts val="0"/>
              </a:spcBef>
              <a:spcAft>
                <a:spcPts val="0"/>
              </a:spcAft>
              <a:buSzPts val="1500"/>
              <a:buAutoNum type="arabicPeriod"/>
            </a:pPr>
            <a:r>
              <a:rPr lang="en-US"/>
              <a:t>People come, grow, and eventually move on</a:t>
            </a:r>
            <a:endParaRPr/>
          </a:p>
          <a:p>
            <a:pPr indent="-342900" lvl="0" marL="476250" rtl="0" algn="l">
              <a:lnSpc>
                <a:spcPct val="150000"/>
              </a:lnSpc>
              <a:spcBef>
                <a:spcPts val="0"/>
              </a:spcBef>
              <a:spcAft>
                <a:spcPts val="0"/>
              </a:spcAft>
              <a:buSzPts val="1500"/>
              <a:buAutoNum type="arabicPeriod"/>
            </a:pPr>
            <a:r>
              <a:rPr lang="en-US"/>
              <a:t>Projects come, grow, evolve and </a:t>
            </a:r>
            <a:r>
              <a:rPr lang="en-US">
                <a:extLst>
                  <a:ext uri="http://customooxmlschemas.google.com/">
                    <go:slidesCustomData xmlns:go="http://customooxmlschemas.google.com/" textRoundtripDataId="19"/>
                  </a:ext>
                </a:extLst>
              </a:rPr>
              <a:t>enter stasis</a:t>
            </a:r>
            <a:endParaRPr/>
          </a:p>
          <a:p>
            <a:pPr indent="0" lvl="0" marL="133350" rtl="0" algn="l">
              <a:lnSpc>
                <a:spcPct val="150000"/>
              </a:lnSpc>
              <a:spcBef>
                <a:spcPts val="0"/>
              </a:spcBef>
              <a:spcAft>
                <a:spcPts val="0"/>
              </a:spcAft>
              <a:buSzPts val="1500"/>
              <a:buNone/>
            </a:pPr>
            <a:r>
              <a:t/>
            </a:r>
            <a:endParaRPr/>
          </a:p>
          <a:p>
            <a:pPr indent="0" lvl="0" marL="133350" rtl="0" algn="l">
              <a:lnSpc>
                <a:spcPct val="150000"/>
              </a:lnSpc>
              <a:spcBef>
                <a:spcPts val="0"/>
              </a:spcBef>
              <a:spcAft>
                <a:spcPts val="0"/>
              </a:spcAft>
              <a:buSzPts val="1500"/>
              <a:buNone/>
            </a:pPr>
            <a:r>
              <a:t/>
            </a:r>
            <a:endParaRPr sz="2000"/>
          </a:p>
          <a:p>
            <a:pPr indent="0" lvl="0" marL="133350" rtl="0" algn="l">
              <a:lnSpc>
                <a:spcPct val="150000"/>
              </a:lnSpc>
              <a:spcBef>
                <a:spcPts val="0"/>
              </a:spcBef>
              <a:spcAft>
                <a:spcPts val="0"/>
              </a:spcAft>
              <a:buSzPts val="1500"/>
              <a:buNone/>
            </a:pPr>
            <a:r>
              <a:t/>
            </a:r>
            <a:endParaRPr sz="2000"/>
          </a:p>
          <a:p>
            <a:pPr indent="0" lvl="0" marL="133350" rtl="0" algn="l">
              <a:lnSpc>
                <a:spcPct val="150000"/>
              </a:lnSpc>
              <a:spcBef>
                <a:spcPts val="0"/>
              </a:spcBef>
              <a:spcAft>
                <a:spcPts val="0"/>
              </a:spcAft>
              <a:buSzPts val="1500"/>
              <a:buNone/>
            </a:pPr>
            <a:r>
              <a:rPr lang="en-US" sz="2000"/>
              <a:t>Your project has to accommodate these facts of project </a:t>
            </a:r>
            <a:r>
              <a:rPr lang="en-US" sz="2000">
                <a:extLst>
                  <a:ext uri="http://customooxmlschemas.google.com/">
                    <go:slidesCustomData xmlns:go="http://customooxmlschemas.google.com/" textRoundtripDataId="20"/>
                  </a:ext>
                </a:extLst>
              </a:rPr>
              <a:t>life</a:t>
            </a:r>
            <a:r>
              <a:rPr lang="en-US" sz="2000"/>
              <a:t>cycle.</a:t>
            </a:r>
            <a:endParaRPr sz="2000"/>
          </a:p>
        </p:txBody>
      </p:sp>
      <p:pic>
        <p:nvPicPr>
          <p:cNvPr descr="Circle of Life | Board Game | BoardGameGeek" id="236" name="Google Shape;236;p15"/>
          <p:cNvPicPr preferRelativeResize="0"/>
          <p:nvPr/>
        </p:nvPicPr>
        <p:blipFill rotWithShape="1">
          <a:blip r:embed="rId4">
            <a:alphaModFix/>
          </a:blip>
          <a:srcRect b="0" l="0" r="0" t="0"/>
          <a:stretch/>
        </p:blipFill>
        <p:spPr>
          <a:xfrm>
            <a:off x="5957047" y="850899"/>
            <a:ext cx="2697069" cy="26970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animEffect filter="fade" transition="in">
                                      <p:cBhvr>
                                        <p:cTn dur="1000"/>
                                        <p:tgtEl>
                                          <p:spTgt spid="2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animEffect filter="fade" transition="in">
                                      <p:cBhvr>
                                        <p:cTn dur="1000"/>
                                        <p:tgtEl>
                                          <p:spTgt spid="2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animEffect filter="fade" transition="in">
                                      <p:cBhvr>
                                        <p:cTn dur="1000"/>
                                        <p:tgtEl>
                                          <p:spTgt spid="2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animEffect filter="fade" transition="in">
                                      <p:cBhvr>
                                        <p:cTn dur="1000"/>
                                        <p:tgtEl>
                                          <p:spTgt spid="2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4" st="4"/>
                                            </p:txEl>
                                          </p:spTgt>
                                        </p:tgtEl>
                                        <p:attrNameLst>
                                          <p:attrName>style.visibility</p:attrName>
                                        </p:attrNameLst>
                                      </p:cBhvr>
                                      <p:to>
                                        <p:strVal val="visible"/>
                                      </p:to>
                                    </p:set>
                                    <p:animEffect filter="fade" transition="in">
                                      <p:cBhvr>
                                        <p:cTn dur="1000"/>
                                        <p:tgtEl>
                                          <p:spTgt spid="2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5" st="5"/>
                                            </p:txEl>
                                          </p:spTgt>
                                        </p:tgtEl>
                                        <p:attrNameLst>
                                          <p:attrName>style.visibility</p:attrName>
                                        </p:attrNameLst>
                                      </p:cBhvr>
                                      <p:to>
                                        <p:strVal val="visible"/>
                                      </p:to>
                                    </p:set>
                                    <p:animEffect filter="fade" transition="in">
                                      <p:cBhvr>
                                        <p:cTn dur="1000"/>
                                        <p:tgtEl>
                                          <p:spTgt spid="2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6" st="6"/>
                                            </p:txEl>
                                          </p:spTgt>
                                        </p:tgtEl>
                                        <p:attrNameLst>
                                          <p:attrName>style.visibility</p:attrName>
                                        </p:attrNameLst>
                                      </p:cBhvr>
                                      <p:to>
                                        <p:strVal val="visible"/>
                                      </p:to>
                                    </p:set>
                                    <p:animEffect filter="fade" transition="in">
                                      <p:cBhvr>
                                        <p:cTn dur="1000"/>
                                        <p:tgtEl>
                                          <p:spTgt spid="23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0" name="Shape 240"/>
        <p:cNvGrpSpPr/>
        <p:nvPr/>
      </p:nvGrpSpPr>
      <p:grpSpPr>
        <a:xfrm>
          <a:off x="0" y="0"/>
          <a:ext cx="0" cy="0"/>
          <a:chOff x="0" y="0"/>
          <a:chExt cx="0" cy="0"/>
        </a:xfrm>
      </p:grpSpPr>
      <p:sp>
        <p:nvSpPr>
          <p:cNvPr id="241" name="Google Shape;241;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242" name="Google Shape;242;p16"/>
          <p:cNvSpPr/>
          <p:nvPr/>
        </p:nvSpPr>
        <p:spPr>
          <a:xfrm>
            <a:off x="518205" y="527734"/>
            <a:ext cx="8370302"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Software Development Life Cycle (SDLC): </a:t>
            </a:r>
            <a:r>
              <a:rPr b="0" i="0" lang="en-US" sz="3600" u="none" cap="none" strike="noStrike">
                <a:solidFill>
                  <a:schemeClr val="lt2"/>
                </a:solidFill>
                <a:latin typeface="Arial"/>
                <a:ea typeface="Arial"/>
                <a:cs typeface="Arial"/>
                <a:sym typeface="Arial"/>
                <a:extLst>
                  <a:ext uri="http://customooxmlschemas.google.com/">
                    <go:slidesCustomData xmlns:go="http://customooxmlschemas.google.com/" textRoundtripDataId="21"/>
                  </a:ext>
                </a:extLst>
              </a:rPr>
              <a:t>Why?</a:t>
            </a:r>
            <a:endParaRPr b="0" i="0" sz="1400" u="none" cap="none" strike="noStrike">
              <a:solidFill>
                <a:schemeClr val="lt2"/>
              </a:solidFill>
              <a:latin typeface="Arial"/>
              <a:ea typeface="Arial"/>
              <a:cs typeface="Arial"/>
              <a:sym typeface="Arial"/>
            </a:endParaRPr>
          </a:p>
        </p:txBody>
      </p:sp>
      <p:sp>
        <p:nvSpPr>
          <p:cNvPr id="243" name="Google Shape;243;p16"/>
          <p:cNvSpPr/>
          <p:nvPr/>
        </p:nvSpPr>
        <p:spPr>
          <a:xfrm>
            <a:off x="618563" y="1721455"/>
            <a:ext cx="5042647"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Purpose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extLst>
                  <a:ext uri="http://customooxmlschemas.google.com/">
                    <go:slidesCustomData xmlns:go="http://customooxmlschemas.google.com/" textRoundtripDataId="22"/>
                  </a:ext>
                </a:extLst>
              </a:rPr>
              <a:t>Lead</a:t>
            </a:r>
            <a:r>
              <a:rPr b="0" i="0" lang="en-US" sz="1600" u="none" cap="none" strike="noStrike">
                <a:solidFill>
                  <a:srgbClr val="000000"/>
                </a:solidFill>
                <a:latin typeface="Arial"/>
                <a:ea typeface="Arial"/>
                <a:cs typeface="Arial"/>
                <a:sym typeface="Arial"/>
              </a:rPr>
              <a:t>s to good software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extLst>
                  <a:ext uri="http://customooxmlschemas.google.com/">
                    <go:slidesCustomData xmlns:go="http://customooxmlschemas.google.com/" textRoundtripDataId="23"/>
                  </a:ext>
                </a:extLst>
              </a:rPr>
              <a:t>Reduce</a:t>
            </a:r>
            <a:r>
              <a:rPr b="0" i="0" lang="en-US" sz="1600" u="none" cap="none" strike="noStrike">
                <a:solidFill>
                  <a:srgbClr val="000000"/>
                </a:solidFill>
                <a:latin typeface="Arial"/>
                <a:ea typeface="Arial"/>
                <a:cs typeface="Arial"/>
                <a:sym typeface="Arial"/>
              </a:rPr>
              <a:t>s risk</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extLst>
                  <a:ext uri="http://customooxmlschemas.google.com/">
                    <go:slidesCustomData xmlns:go="http://customooxmlschemas.google.com/" textRoundtripDataId="24"/>
                  </a:ext>
                </a:extLst>
              </a:rPr>
              <a:t>Enable</a:t>
            </a:r>
            <a:r>
              <a:rPr b="0" i="0" lang="en-US" sz="1600" u="none" cap="none" strike="noStrike">
                <a:solidFill>
                  <a:srgbClr val="000000"/>
                </a:solidFill>
                <a:latin typeface="Arial"/>
                <a:ea typeface="Arial"/>
                <a:cs typeface="Arial"/>
                <a:sym typeface="Arial"/>
              </a:rPr>
              <a:t>s visibility and measurement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extLst>
                  <a:ext uri="http://customooxmlschemas.google.com/">
                    <go:slidesCustomData xmlns:go="http://customooxmlschemas.google.com/" textRoundtripDataId="25"/>
                  </a:ext>
                </a:extLst>
              </a:rPr>
              <a:t>Enables team teaming</a:t>
            </a:r>
            <a:endParaRPr b="0" i="0" sz="1400" u="none" cap="none" strike="noStrike">
              <a:solidFill>
                <a:srgbClr val="000000"/>
              </a:solidFill>
              <a:latin typeface="Arial"/>
              <a:ea typeface="Arial"/>
              <a:cs typeface="Arial"/>
              <a:sym typeface="Arial"/>
            </a:endParaRPr>
          </a:p>
        </p:txBody>
      </p:sp>
      <p:sp>
        <p:nvSpPr>
          <p:cNvPr id="244" name="Google Shape;244;p16"/>
          <p:cNvSpPr/>
          <p:nvPr/>
        </p:nvSpPr>
        <p:spPr>
          <a:xfrm>
            <a:off x="618563" y="3315435"/>
            <a:ext cx="5580531"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Key attributes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Outcomes of processes are key deliverables or products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Roles are clear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extLst>
                  <a:ext uri="http://customooxmlschemas.google.com/">
                    <go:slidesCustomData xmlns:go="http://customooxmlschemas.google.com/" textRoundtripDataId="26"/>
                  </a:ext>
                </a:extLst>
              </a:rPr>
              <a:t>Pre- and post-conditions</a:t>
            </a:r>
            <a:r>
              <a:rPr b="0" i="0" lang="en-US" sz="1600" u="none" cap="none" strike="noStrike">
                <a:solidFill>
                  <a:srgbClr val="000000"/>
                </a:solidFill>
                <a:latin typeface="Arial"/>
                <a:ea typeface="Arial"/>
                <a:cs typeface="Arial"/>
                <a:sym typeface="Arial"/>
              </a:rPr>
              <a:t> are understood and held true</a:t>
            </a:r>
            <a:endParaRPr b="0" i="0" sz="1400" u="none" cap="none" strike="noStrike">
              <a:solidFill>
                <a:srgbClr val="000000"/>
              </a:solidFill>
              <a:latin typeface="Arial"/>
              <a:ea typeface="Arial"/>
              <a:cs typeface="Arial"/>
              <a:sym typeface="Arial"/>
            </a:endParaRPr>
          </a:p>
        </p:txBody>
      </p:sp>
      <p:pic>
        <p:nvPicPr>
          <p:cNvPr descr="Software Development Life Cycle Models and Methodologies - Mohamed Sami" id="245" name="Google Shape;245;p16"/>
          <p:cNvPicPr preferRelativeResize="0"/>
          <p:nvPr/>
        </p:nvPicPr>
        <p:blipFill rotWithShape="1">
          <a:blip r:embed="rId4">
            <a:alphaModFix/>
          </a:blip>
          <a:srcRect b="0" l="0" r="0" t="0"/>
          <a:stretch/>
        </p:blipFill>
        <p:spPr>
          <a:xfrm>
            <a:off x="4703356" y="1728063"/>
            <a:ext cx="4551088" cy="20343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9" name="Shape 249"/>
        <p:cNvGrpSpPr/>
        <p:nvPr/>
      </p:nvGrpSpPr>
      <p:grpSpPr>
        <a:xfrm>
          <a:off x="0" y="0"/>
          <a:ext cx="0" cy="0"/>
          <a:chOff x="0" y="0"/>
          <a:chExt cx="0" cy="0"/>
        </a:xfrm>
      </p:grpSpPr>
      <p:sp>
        <p:nvSpPr>
          <p:cNvPr id="250" name="Google Shape;250;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251" name="Google Shape;251;p17"/>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SDLC Key Elements</a:t>
            </a:r>
            <a:endParaRPr b="0" i="0" sz="1400" u="none" cap="none" strike="noStrike">
              <a:solidFill>
                <a:schemeClr val="lt2"/>
              </a:solidFill>
              <a:latin typeface="Arial"/>
              <a:ea typeface="Arial"/>
              <a:cs typeface="Arial"/>
              <a:sym typeface="Arial"/>
            </a:endParaRPr>
          </a:p>
        </p:txBody>
      </p:sp>
      <p:sp>
        <p:nvSpPr>
          <p:cNvPr id="252" name="Google Shape;252;p17"/>
          <p:cNvSpPr/>
          <p:nvPr/>
        </p:nvSpPr>
        <p:spPr>
          <a:xfrm>
            <a:off x="618575" y="1721449"/>
            <a:ext cx="5042700" cy="206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 Feasibility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 Specification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 Architecture and Design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4. Development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5. Validation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6. </a:t>
            </a:r>
            <a:r>
              <a:rPr b="0" i="0" lang="en-US" sz="1800" u="none" cap="none" strike="noStrike">
                <a:solidFill>
                  <a:srgbClr val="000000"/>
                </a:solidFill>
                <a:latin typeface="Arial"/>
                <a:ea typeface="Arial"/>
                <a:cs typeface="Arial"/>
                <a:sym typeface="Arial"/>
                <a:extLst>
                  <a:ext uri="http://customooxmlschemas.google.com/">
                    <go:slidesCustomData xmlns:go="http://customooxmlschemas.google.com/" textRoundtripDataId="27"/>
                  </a:ext>
                </a:extLst>
              </a:rPr>
              <a:t>Maintenance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7. </a:t>
            </a:r>
            <a:r>
              <a:rPr b="0" i="0" lang="en-US" sz="1800" u="none" cap="none" strike="noStrike">
                <a:solidFill>
                  <a:srgbClr val="000000"/>
                </a:solidFill>
                <a:latin typeface="Arial"/>
                <a:ea typeface="Arial"/>
                <a:cs typeface="Arial"/>
                <a:sym typeface="Arial"/>
                <a:extLst>
                  <a:ext uri="http://customooxmlschemas.google.com/">
                    <go:slidesCustomData xmlns:go="http://customooxmlschemas.google.com/" textRoundtripDataId="28"/>
                  </a:ext>
                </a:extLst>
              </a:rPr>
              <a:t>Evolution</a:t>
            </a:r>
            <a:endParaRPr b="0" i="0" sz="1800" u="none" cap="none" strike="noStrike">
              <a:solidFill>
                <a:srgbClr val="000000"/>
              </a:solidFill>
              <a:latin typeface="Arial"/>
              <a:ea typeface="Arial"/>
              <a:cs typeface="Arial"/>
              <a:sym typeface="Arial"/>
            </a:endParaRPr>
          </a:p>
        </p:txBody>
      </p:sp>
      <p:sp>
        <p:nvSpPr>
          <p:cNvPr id="253" name="Google Shape;253;p17"/>
          <p:cNvSpPr/>
          <p:nvPr/>
        </p:nvSpPr>
        <p:spPr>
          <a:xfrm>
            <a:off x="2191872" y="4023171"/>
            <a:ext cx="58494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devil is in the details of how the steps are organized and executed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7" name="Shape 257"/>
        <p:cNvGrpSpPr/>
        <p:nvPr/>
      </p:nvGrpSpPr>
      <p:grpSpPr>
        <a:xfrm>
          <a:off x="0" y="0"/>
          <a:ext cx="0" cy="0"/>
          <a:chOff x="0" y="0"/>
          <a:chExt cx="0" cy="0"/>
        </a:xfrm>
      </p:grpSpPr>
      <p:sp>
        <p:nvSpPr>
          <p:cNvPr id="258" name="Google Shape;258;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259" name="Google Shape;259;p18"/>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The Promise and the Reality</a:t>
            </a:r>
            <a:endParaRPr b="0" i="0" sz="1400" u="none" cap="none" strike="noStrike">
              <a:solidFill>
                <a:schemeClr val="lt2"/>
              </a:solidFill>
              <a:latin typeface="Arial"/>
              <a:ea typeface="Arial"/>
              <a:cs typeface="Arial"/>
              <a:sym typeface="Arial"/>
            </a:endParaRPr>
          </a:p>
        </p:txBody>
      </p:sp>
      <p:pic>
        <p:nvPicPr>
          <p:cNvPr descr="YARN | I can't risk this reality on a promise. | Avengers: Endgame | Video  gifs by quotes | 4b1ba1bf | 紗" id="260" name="Google Shape;260;p18"/>
          <p:cNvPicPr preferRelativeResize="0"/>
          <p:nvPr/>
        </p:nvPicPr>
        <p:blipFill rotWithShape="1">
          <a:blip r:embed="rId3">
            <a:alphaModFix/>
          </a:blip>
          <a:srcRect b="0" l="0" r="0" t="0"/>
          <a:stretch/>
        </p:blipFill>
        <p:spPr>
          <a:xfrm>
            <a:off x="1612134" y="1569718"/>
            <a:ext cx="6182444" cy="2581170"/>
          </a:xfrm>
          <a:prstGeom prst="rect">
            <a:avLst/>
          </a:prstGeom>
          <a:noFill/>
          <a:ln>
            <a:noFill/>
          </a:ln>
        </p:spPr>
      </p:pic>
      <p:sp>
        <p:nvSpPr>
          <p:cNvPr id="261" name="Google Shape;261;p18"/>
          <p:cNvSpPr/>
          <p:nvPr/>
        </p:nvSpPr>
        <p:spPr>
          <a:xfrm>
            <a:off x="2737034" y="4546541"/>
            <a:ext cx="617365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Nothing is ever as simple as it seems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Hello...</a:t>
            </a:r>
            <a:endParaRPr>
              <a:solidFill>
                <a:schemeClr val="dk1"/>
              </a:solidFill>
            </a:endParaRPr>
          </a:p>
        </p:txBody>
      </p:sp>
      <p:sp>
        <p:nvSpPr>
          <p:cNvPr id="80" name="Google Shape;80;p2"/>
          <p:cNvSpPr txBox="1"/>
          <p:nvPr>
            <p:ph idx="1" type="body"/>
          </p:nvPr>
        </p:nvSpPr>
        <p:spPr>
          <a:xfrm>
            <a:off x="5047925" y="890250"/>
            <a:ext cx="3552300" cy="39927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SzPts val="1500"/>
              <a:buChar char="●"/>
            </a:pPr>
            <a:r>
              <a:rPr lang="en-US"/>
              <a:t>I am Indrajit with Develop Intelligence. </a:t>
            </a:r>
            <a:endParaRPr/>
          </a:p>
          <a:p>
            <a:pPr indent="-323850" lvl="0" marL="457200" rtl="0" algn="l">
              <a:lnSpc>
                <a:spcPct val="150000"/>
              </a:lnSpc>
              <a:spcBef>
                <a:spcPts val="0"/>
              </a:spcBef>
              <a:spcAft>
                <a:spcPts val="0"/>
              </a:spcAft>
              <a:buSzPts val="1500"/>
              <a:buChar char="●"/>
            </a:pPr>
            <a:r>
              <a:rPr lang="en-US"/>
              <a:t>I am Data Enthusiast having 10+ Years of Experience in IT.</a:t>
            </a:r>
            <a:endParaRPr/>
          </a:p>
          <a:p>
            <a:pPr indent="-317500" lvl="0" marL="457200" rtl="0" algn="l">
              <a:lnSpc>
                <a:spcPct val="115000"/>
              </a:lnSpc>
              <a:spcBef>
                <a:spcPts val="1000"/>
              </a:spcBef>
              <a:spcAft>
                <a:spcPts val="0"/>
              </a:spcAft>
              <a:buSzPts val="1400"/>
              <a:buChar char="●"/>
            </a:pPr>
            <a:r>
              <a:rPr lang="en-US" sz="1400"/>
              <a:t>Specialized in Business Analytics &amp; Engineering.</a:t>
            </a:r>
            <a:endParaRPr sz="1400"/>
          </a:p>
          <a:p>
            <a:pPr indent="-317500" lvl="0" marL="457200" rtl="0" algn="l">
              <a:lnSpc>
                <a:spcPct val="115000"/>
              </a:lnSpc>
              <a:spcBef>
                <a:spcPts val="1000"/>
              </a:spcBef>
              <a:spcAft>
                <a:spcPts val="0"/>
              </a:spcAft>
              <a:buSzPts val="1400"/>
              <a:buChar char="●"/>
            </a:pPr>
            <a:r>
              <a:rPr lang="en-US" sz="1400"/>
              <a:t>NLP &amp; ML expert developer on AWS</a:t>
            </a:r>
            <a:endParaRPr/>
          </a:p>
          <a:p>
            <a:pPr indent="-323850" lvl="0" marL="457200" rtl="0" algn="l">
              <a:lnSpc>
                <a:spcPct val="150000"/>
              </a:lnSpc>
              <a:spcBef>
                <a:spcPts val="1000"/>
              </a:spcBef>
              <a:spcAft>
                <a:spcPts val="0"/>
              </a:spcAft>
              <a:buClr>
                <a:schemeClr val="dk1"/>
              </a:buClr>
              <a:buSzPts val="1500"/>
              <a:buChar char="●"/>
            </a:pPr>
            <a:r>
              <a:rPr lang="en-US"/>
              <a:t>I have a Masters degree in Data Analytics.</a:t>
            </a:r>
            <a:endParaRPr>
              <a:solidFill>
                <a:schemeClr val="dk1"/>
              </a:solidFill>
            </a:endParaRPr>
          </a:p>
          <a:p>
            <a:pPr indent="-323850" lvl="0" marL="457200" rtl="0" algn="l">
              <a:lnSpc>
                <a:spcPct val="150000"/>
              </a:lnSpc>
              <a:spcBef>
                <a:spcPts val="1000"/>
              </a:spcBef>
              <a:spcAft>
                <a:spcPts val="1000"/>
              </a:spcAft>
              <a:buClr>
                <a:schemeClr val="dk1"/>
              </a:buClr>
              <a:buSzPts val="1500"/>
              <a:buChar char="●"/>
            </a:pPr>
            <a:r>
              <a:rPr lang="en-US"/>
              <a:t>I love to do watercolor paintings when I am not teaching.</a:t>
            </a:r>
            <a:endParaRPr>
              <a:solidFill>
                <a:schemeClr val="dk1"/>
              </a:solidFill>
            </a:endParaRPr>
          </a:p>
        </p:txBody>
      </p:sp>
      <p:sp>
        <p:nvSpPr>
          <p:cNvPr id="81" name="Google Shape;81;p2"/>
          <p:cNvSpPr txBox="1"/>
          <p:nvPr/>
        </p:nvSpPr>
        <p:spPr>
          <a:xfrm>
            <a:off x="5908225" y="371875"/>
            <a:ext cx="1744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About me...</a:t>
            </a:r>
            <a:endParaRPr b="1" i="0" sz="1800" u="none" cap="none" strike="noStrike">
              <a:solidFill>
                <a:srgbClr val="000000"/>
              </a:solidFill>
              <a:latin typeface="Arial"/>
              <a:ea typeface="Arial"/>
              <a:cs typeface="Arial"/>
              <a:sym typeface="Arial"/>
            </a:endParaRPr>
          </a:p>
        </p:txBody>
      </p:sp>
      <p:sp>
        <p:nvSpPr>
          <p:cNvPr id="82" name="Google Shape;82;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83" name="Google Shape;83;p2"/>
          <p:cNvSpPr txBox="1"/>
          <p:nvPr/>
        </p:nvSpPr>
        <p:spPr>
          <a:xfrm>
            <a:off x="2076525" y="1450950"/>
            <a:ext cx="2181600" cy="2545500"/>
          </a:xfrm>
          <a:prstGeom prst="rect">
            <a:avLst/>
          </a:prstGeom>
          <a:blipFill rotWithShape="1">
            <a:blip r:embed="rId3">
              <a:alphaModFix/>
            </a:blip>
            <a:stretch>
              <a:fillRect b="0" l="0" r="0" t="0"/>
            </a:stretch>
          </a:blipFill>
          <a:ln>
            <a:noFill/>
          </a:ln>
        </p:spPr>
        <p:txBody>
          <a:bodyPr anchorCtr="0" anchor="t" bIns="91400" lIns="91400" spcFirstLastPara="1" rIns="91400" wrap="square" tIns="91400">
            <a:noAutofit/>
          </a:bodyPr>
          <a:lstStyle/>
          <a:p>
            <a:pPr indent="-228600" lvl="0" marL="457200" rtl="0" algn="l">
              <a:spcBef>
                <a:spcPts val="0"/>
              </a:spcBef>
              <a:spcAft>
                <a:spcPts val="0"/>
              </a:spcAft>
              <a:buNone/>
            </a:pPr>
            <a:r>
              <a:rPr lang="en-US" sz="1500">
                <a:solidFill>
                  <a:srgbClr val="404040"/>
                </a:solidFill>
              </a:rPr>
              <a:t> </a:t>
            </a:r>
            <a:endParaRPr sz="1500">
              <a:solidFill>
                <a:srgbClr val="404040"/>
              </a:solidFill>
            </a:endParaRPr>
          </a:p>
        </p:txBody>
      </p:sp>
      <p:sp>
        <p:nvSpPr>
          <p:cNvPr id="84" name="Google Shape;84;p2"/>
          <p:cNvSpPr/>
          <p:nvPr/>
        </p:nvSpPr>
        <p:spPr>
          <a:xfrm>
            <a:off x="2258925" y="4147950"/>
            <a:ext cx="18168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Indrajit Singh</a:t>
            </a:r>
            <a:endParaRPr b="1"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animEffect filter="fade" transition="in">
                                      <p:cBhvr>
                                        <p:cTn dur="1000"/>
                                        <p:tgtEl>
                                          <p:spTgt spid="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animEffect filter="fade" transition="in">
                                      <p:cBhvr>
                                        <p:cTn dur="1000"/>
                                        <p:tgtEl>
                                          <p:spTgt spid="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animEffect filter="fade" transition="in">
                                      <p:cBhvr>
                                        <p:cTn dur="1000"/>
                                        <p:tgtEl>
                                          <p:spTgt spid="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animEffect filter="fade" transition="in">
                                      <p:cBhvr>
                                        <p:cTn dur="1000"/>
                                        <p:tgtEl>
                                          <p:spTgt spid="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4" st="4"/>
                                            </p:txEl>
                                          </p:spTgt>
                                        </p:tgtEl>
                                        <p:attrNameLst>
                                          <p:attrName>style.visibility</p:attrName>
                                        </p:attrNameLst>
                                      </p:cBhvr>
                                      <p:to>
                                        <p:strVal val="visible"/>
                                      </p:to>
                                    </p:set>
                                    <p:animEffect filter="fade" transition="in">
                                      <p:cBhvr>
                                        <p:cTn dur="1000"/>
                                        <p:tgtEl>
                                          <p:spTgt spid="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5" st="5"/>
                                            </p:txEl>
                                          </p:spTgt>
                                        </p:tgtEl>
                                        <p:attrNameLst>
                                          <p:attrName>style.visibility</p:attrName>
                                        </p:attrNameLst>
                                      </p:cBhvr>
                                      <p:to>
                                        <p:strVal val="visible"/>
                                      </p:to>
                                    </p:set>
                                    <p:animEffect filter="fade" transition="in">
                                      <p:cBhvr>
                                        <p:cTn dur="1000"/>
                                        <p:tgtEl>
                                          <p:spTgt spid="8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5" name="Shape 265"/>
        <p:cNvGrpSpPr/>
        <p:nvPr/>
      </p:nvGrpSpPr>
      <p:grpSpPr>
        <a:xfrm>
          <a:off x="0" y="0"/>
          <a:ext cx="0" cy="0"/>
          <a:chOff x="0" y="0"/>
          <a:chExt cx="0" cy="0"/>
        </a:xfrm>
      </p:grpSpPr>
      <p:sp>
        <p:nvSpPr>
          <p:cNvPr id="266" name="Google Shape;26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267" name="Google Shape;267;p19"/>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SDLC: Process Models</a:t>
            </a:r>
            <a:endParaRPr b="0" i="0" sz="1400" u="none" cap="none" strike="noStrike">
              <a:solidFill>
                <a:schemeClr val="lt2"/>
              </a:solidFill>
              <a:latin typeface="Arial"/>
              <a:ea typeface="Arial"/>
              <a:cs typeface="Arial"/>
              <a:sym typeface="Arial"/>
            </a:endParaRPr>
          </a:p>
        </p:txBody>
      </p:sp>
      <p:sp>
        <p:nvSpPr>
          <p:cNvPr id="268" name="Google Shape;268;p19"/>
          <p:cNvSpPr/>
          <p:nvPr/>
        </p:nvSpPr>
        <p:spPr>
          <a:xfrm>
            <a:off x="518205" y="1812453"/>
            <a:ext cx="671008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There are various software development life cycle models defined which are designed to organize software development process.</a:t>
            </a:r>
            <a:endParaRPr b="0" i="0" sz="1400" u="none" cap="none" strike="noStrike">
              <a:solidFill>
                <a:srgbClr val="000000"/>
              </a:solidFill>
              <a:latin typeface="Arial"/>
              <a:ea typeface="Arial"/>
              <a:cs typeface="Arial"/>
              <a:sym typeface="Arial"/>
            </a:endParaRPr>
          </a:p>
        </p:txBody>
      </p:sp>
      <p:sp>
        <p:nvSpPr>
          <p:cNvPr id="269" name="Google Shape;269;p19"/>
          <p:cNvSpPr/>
          <p:nvPr/>
        </p:nvSpPr>
        <p:spPr>
          <a:xfrm>
            <a:off x="518205" y="2974061"/>
            <a:ext cx="4572000" cy="95410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Waterfall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Iterative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Agile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Rapid Application Development (RAD)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3" name="Shape 273"/>
        <p:cNvGrpSpPr/>
        <p:nvPr/>
      </p:nvGrpSpPr>
      <p:grpSpPr>
        <a:xfrm>
          <a:off x="0" y="0"/>
          <a:ext cx="0" cy="0"/>
          <a:chOff x="0" y="0"/>
          <a:chExt cx="0" cy="0"/>
        </a:xfrm>
      </p:grpSpPr>
      <p:sp>
        <p:nvSpPr>
          <p:cNvPr id="274" name="Google Shape;274;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275" name="Google Shape;275;p20"/>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SDLC: Waterfall Model</a:t>
            </a:r>
            <a:endParaRPr b="0" i="0" sz="1400" u="none" cap="none" strike="noStrike">
              <a:solidFill>
                <a:schemeClr val="lt2"/>
              </a:solidFill>
              <a:latin typeface="Arial"/>
              <a:ea typeface="Arial"/>
              <a:cs typeface="Arial"/>
              <a:sym typeface="Arial"/>
            </a:endParaRPr>
          </a:p>
        </p:txBody>
      </p:sp>
      <p:sp>
        <p:nvSpPr>
          <p:cNvPr id="276" name="Google Shape;276;p20"/>
          <p:cNvSpPr/>
          <p:nvPr/>
        </p:nvSpPr>
        <p:spPr>
          <a:xfrm>
            <a:off x="518205" y="1812453"/>
            <a:ext cx="4376524"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Waterfall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Follows a </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29"/>
                  </a:ext>
                </a:extLst>
              </a:rPr>
              <a:t>step-by-step sequential process where each step waits on the previous 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Design and develop all features of an application </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30"/>
                  </a:ext>
                </a:extLst>
              </a:rPr>
              <a:t>in </a:t>
            </a:r>
            <a:r>
              <a:rPr b="0" i="0" lang="en-US" sz="1400" u="none" cap="none" strike="noStrike">
                <a:solidFill>
                  <a:srgbClr val="000000"/>
                </a:solidFill>
                <a:latin typeface="Arial"/>
                <a:ea typeface="Arial"/>
                <a:cs typeface="Arial"/>
                <a:sym typeface="Arial"/>
              </a:rPr>
              <a:t>one go.</a:t>
            </a:r>
            <a:endParaRPr b="0" i="0" sz="1400" u="none" cap="none" strike="noStrike">
              <a:solidFill>
                <a:srgbClr val="000000"/>
              </a:solidFill>
              <a:latin typeface="Arial"/>
              <a:ea typeface="Arial"/>
              <a:cs typeface="Arial"/>
              <a:sym typeface="Arial"/>
            </a:endParaRPr>
          </a:p>
        </p:txBody>
      </p:sp>
      <p:pic>
        <p:nvPicPr>
          <p:cNvPr descr="Software Engineering Models - Wakelet" id="277" name="Google Shape;277;p20"/>
          <p:cNvPicPr preferRelativeResize="0"/>
          <p:nvPr/>
        </p:nvPicPr>
        <p:blipFill rotWithShape="1">
          <a:blip r:embed="rId4">
            <a:alphaModFix/>
          </a:blip>
          <a:srcRect b="0" l="0" r="0" t="0"/>
          <a:stretch/>
        </p:blipFill>
        <p:spPr>
          <a:xfrm>
            <a:off x="5386862" y="1563827"/>
            <a:ext cx="3169922" cy="237744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1" name="Shape 281"/>
        <p:cNvGrpSpPr/>
        <p:nvPr/>
      </p:nvGrpSpPr>
      <p:grpSpPr>
        <a:xfrm>
          <a:off x="0" y="0"/>
          <a:ext cx="0" cy="0"/>
          <a:chOff x="0" y="0"/>
          <a:chExt cx="0" cy="0"/>
        </a:xfrm>
      </p:grpSpPr>
      <p:sp>
        <p:nvSpPr>
          <p:cNvPr id="282" name="Google Shape;282;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283" name="Google Shape;283;p21"/>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SDLC: Agile Model</a:t>
            </a:r>
            <a:endParaRPr b="0" i="0" sz="1400" u="none" cap="none" strike="noStrike">
              <a:solidFill>
                <a:schemeClr val="lt2"/>
              </a:solidFill>
              <a:latin typeface="Arial"/>
              <a:ea typeface="Arial"/>
              <a:cs typeface="Arial"/>
              <a:sym typeface="Arial"/>
            </a:endParaRPr>
          </a:p>
        </p:txBody>
      </p:sp>
      <p:sp>
        <p:nvSpPr>
          <p:cNvPr id="284" name="Google Shape;284;p21"/>
          <p:cNvSpPr/>
          <p:nvPr/>
        </p:nvSpPr>
        <p:spPr>
          <a:xfrm>
            <a:off x="518205" y="1812453"/>
            <a:ext cx="4376524"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Agile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Built to adapt to </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31"/>
                  </a:ext>
                </a:extLst>
              </a:rPr>
              <a:t>change</a:t>
            </a:r>
            <a:r>
              <a:rPr b="0" i="0" lang="en-US" sz="1400" u="none" cap="none" strike="noStrike">
                <a:solidFill>
                  <a:srgbClr val="000000"/>
                </a:solidFill>
                <a:latin typeface="Arial"/>
                <a:ea typeface="Arial"/>
                <a:cs typeface="Arial"/>
                <a:sym typeface="Arial"/>
              </a:rPr>
              <a: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Getting to MVP is </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32"/>
                  </a:ext>
                </a:extLst>
              </a:rPr>
              <a:t>the</a:t>
            </a:r>
            <a:r>
              <a:rPr b="0" i="0" lang="en-US" sz="1400" u="none" cap="none" strike="noStrike">
                <a:solidFill>
                  <a:srgbClr val="000000"/>
                </a:solidFill>
                <a:latin typeface="Arial"/>
                <a:ea typeface="Arial"/>
                <a:cs typeface="Arial"/>
                <a:sym typeface="Arial"/>
              </a:rPr>
              <a:t> first goal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Relies </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33"/>
                  </a:ext>
                </a:extLst>
              </a:rPr>
              <a:t>on</a:t>
            </a:r>
            <a:r>
              <a:rPr b="0" i="0" lang="en-US" sz="1400" u="none" cap="none" strike="noStrike">
                <a:solidFill>
                  <a:srgbClr val="000000"/>
                </a:solidFill>
                <a:latin typeface="Arial"/>
                <a:ea typeface="Arial"/>
                <a:cs typeface="Arial"/>
                <a:sym typeface="Arial"/>
              </a:rPr>
              <a:t> quick and tight feedback loops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Experimentation is good, as long as we measure the results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Highly analytical</a:t>
            </a:r>
            <a:endParaRPr b="0" i="0" sz="1400" u="none" cap="none" strike="noStrike">
              <a:solidFill>
                <a:srgbClr val="000000"/>
              </a:solidFill>
              <a:latin typeface="Arial"/>
              <a:ea typeface="Arial"/>
              <a:cs typeface="Arial"/>
              <a:sym typeface="Arial"/>
            </a:endParaRPr>
          </a:p>
        </p:txBody>
      </p:sp>
      <p:pic>
        <p:nvPicPr>
          <p:cNvPr descr="Agile SDLC - 4 Best Agile Software Development Practices 2022" id="285" name="Google Shape;285;p21"/>
          <p:cNvPicPr preferRelativeResize="0"/>
          <p:nvPr/>
        </p:nvPicPr>
        <p:blipFill rotWithShape="1">
          <a:blip r:embed="rId4">
            <a:alphaModFix/>
          </a:blip>
          <a:srcRect b="0" l="0" r="0" t="0"/>
          <a:stretch/>
        </p:blipFill>
        <p:spPr>
          <a:xfrm>
            <a:off x="4860999" y="1573306"/>
            <a:ext cx="3695785" cy="2132855"/>
          </a:xfrm>
          <a:prstGeom prst="rect">
            <a:avLst/>
          </a:prstGeom>
          <a:noFill/>
          <a:ln>
            <a:noFill/>
          </a:ln>
        </p:spPr>
      </p:pic>
      <p:sp>
        <p:nvSpPr>
          <p:cNvPr id="286" name="Google Shape;286;p21"/>
          <p:cNvSpPr/>
          <p:nvPr/>
        </p:nvSpPr>
        <p:spPr>
          <a:xfrm>
            <a:off x="4860998" y="1511665"/>
            <a:ext cx="3695786" cy="36243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p21"/>
          <p:cNvSpPr/>
          <p:nvPr/>
        </p:nvSpPr>
        <p:spPr>
          <a:xfrm>
            <a:off x="4860998" y="3582878"/>
            <a:ext cx="3695786" cy="36243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1" name="Shape 291"/>
        <p:cNvGrpSpPr/>
        <p:nvPr/>
      </p:nvGrpSpPr>
      <p:grpSpPr>
        <a:xfrm>
          <a:off x="0" y="0"/>
          <a:ext cx="0" cy="0"/>
          <a:chOff x="0" y="0"/>
          <a:chExt cx="0" cy="0"/>
        </a:xfrm>
      </p:grpSpPr>
      <p:pic>
        <p:nvPicPr>
          <p:cNvPr descr="&lt;strong&gt;Umbrella&lt;/strong&gt; PNG" id="292" name="Google Shape;292;p22"/>
          <p:cNvPicPr preferRelativeResize="0"/>
          <p:nvPr/>
        </p:nvPicPr>
        <p:blipFill rotWithShape="1">
          <a:blip r:embed="rId4">
            <a:alphaModFix/>
          </a:blip>
          <a:srcRect b="0" l="0" r="0" t="0"/>
          <a:stretch/>
        </p:blipFill>
        <p:spPr>
          <a:xfrm rot="-1101560">
            <a:off x="1522299" y="1285797"/>
            <a:ext cx="3653450" cy="3643499"/>
          </a:xfrm>
          <a:prstGeom prst="rect">
            <a:avLst/>
          </a:prstGeom>
          <a:noFill/>
          <a:ln>
            <a:noFill/>
          </a:ln>
        </p:spPr>
      </p:pic>
      <p:sp>
        <p:nvSpPr>
          <p:cNvPr id="293" name="Google Shape;293;p22"/>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SDLC: Agile Umbrella	</a:t>
            </a:r>
            <a:endParaRPr b="0" i="0" sz="3600" u="none" cap="none" strike="noStrike">
              <a:solidFill>
                <a:schemeClr val="lt2"/>
              </a:solidFill>
              <a:latin typeface="Arial"/>
              <a:ea typeface="Arial"/>
              <a:cs typeface="Arial"/>
              <a:sym typeface="Arial"/>
            </a:endParaRPr>
          </a:p>
        </p:txBody>
      </p:sp>
      <p:sp>
        <p:nvSpPr>
          <p:cNvPr id="294" name="Google Shape;294;p22"/>
          <p:cNvSpPr txBox="1"/>
          <p:nvPr/>
        </p:nvSpPr>
        <p:spPr>
          <a:xfrm>
            <a:off x="2563206" y="1918739"/>
            <a:ext cx="149829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Agile</a:t>
            </a:r>
            <a:endParaRPr b="1" i="0" sz="1400" u="none" cap="none" strike="noStrike">
              <a:solidFill>
                <a:schemeClr val="lt1"/>
              </a:solidFill>
              <a:latin typeface="Arial"/>
              <a:ea typeface="Arial"/>
              <a:cs typeface="Arial"/>
              <a:sym typeface="Arial"/>
            </a:endParaRPr>
          </a:p>
        </p:txBody>
      </p:sp>
      <p:sp>
        <p:nvSpPr>
          <p:cNvPr id="295" name="Google Shape;295;p22"/>
          <p:cNvSpPr txBox="1"/>
          <p:nvPr/>
        </p:nvSpPr>
        <p:spPr>
          <a:xfrm>
            <a:off x="1045591" y="2896937"/>
            <a:ext cx="131027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accent2"/>
                </a:solidFill>
                <a:latin typeface="Arial"/>
                <a:ea typeface="Arial"/>
                <a:cs typeface="Arial"/>
                <a:sym typeface="Arial"/>
              </a:rPr>
              <a:t>Scrum</a:t>
            </a:r>
            <a:endParaRPr b="0" i="0" sz="1400" u="none" cap="none" strike="noStrike">
              <a:solidFill>
                <a:schemeClr val="accent2"/>
              </a:solidFill>
              <a:latin typeface="Arial"/>
              <a:ea typeface="Arial"/>
              <a:cs typeface="Arial"/>
              <a:sym typeface="Arial"/>
            </a:endParaRPr>
          </a:p>
        </p:txBody>
      </p:sp>
      <p:sp>
        <p:nvSpPr>
          <p:cNvPr id="296" name="Google Shape;296;p22"/>
          <p:cNvSpPr txBox="1"/>
          <p:nvPr/>
        </p:nvSpPr>
        <p:spPr>
          <a:xfrm>
            <a:off x="1269093" y="3530013"/>
            <a:ext cx="129411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Arial"/>
                <a:ea typeface="Arial"/>
                <a:cs typeface="Arial"/>
                <a:sym typeface="Arial"/>
              </a:rPr>
              <a:t>Crystal</a:t>
            </a:r>
            <a:endParaRPr b="0" i="0" sz="1100" u="none" cap="none" strike="noStrike">
              <a:solidFill>
                <a:schemeClr val="dk2"/>
              </a:solidFill>
              <a:latin typeface="Arial"/>
              <a:ea typeface="Arial"/>
              <a:cs typeface="Arial"/>
              <a:sym typeface="Arial"/>
            </a:endParaRPr>
          </a:p>
        </p:txBody>
      </p:sp>
      <p:sp>
        <p:nvSpPr>
          <p:cNvPr id="297" name="Google Shape;297;p22"/>
          <p:cNvSpPr txBox="1"/>
          <p:nvPr/>
        </p:nvSpPr>
        <p:spPr>
          <a:xfrm>
            <a:off x="2147514" y="3750283"/>
            <a:ext cx="10458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C000"/>
                </a:solidFill>
                <a:latin typeface="Arial"/>
                <a:ea typeface="Arial"/>
                <a:cs typeface="Arial"/>
                <a:sym typeface="Arial"/>
              </a:rPr>
              <a:t>Agile</a:t>
            </a:r>
            <a:endParaRPr b="0" i="0" sz="1400" u="none" cap="none" strike="noStrike">
              <a:solidFill>
                <a:srgbClr val="FFC000"/>
              </a:solidFill>
              <a:latin typeface="Arial"/>
              <a:ea typeface="Arial"/>
              <a:cs typeface="Arial"/>
              <a:sym typeface="Arial"/>
            </a:endParaRPr>
          </a:p>
        </p:txBody>
      </p:sp>
      <p:sp>
        <p:nvSpPr>
          <p:cNvPr id="298" name="Google Shape;298;p22"/>
          <p:cNvSpPr txBox="1"/>
          <p:nvPr/>
        </p:nvSpPr>
        <p:spPr>
          <a:xfrm>
            <a:off x="3737176" y="2884182"/>
            <a:ext cx="64705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70C0"/>
                </a:solidFill>
                <a:latin typeface="Arial"/>
                <a:ea typeface="Arial"/>
                <a:cs typeface="Arial"/>
                <a:sym typeface="Arial"/>
              </a:rPr>
              <a:t>XP</a:t>
            </a:r>
            <a:endParaRPr b="0" i="0" sz="1100" u="none" cap="none" strike="noStrike">
              <a:solidFill>
                <a:srgbClr val="0070C0"/>
              </a:solidFill>
              <a:latin typeface="Arial"/>
              <a:ea typeface="Arial"/>
              <a:cs typeface="Arial"/>
              <a:sym typeface="Arial"/>
            </a:endParaRPr>
          </a:p>
        </p:txBody>
      </p:sp>
      <p:sp>
        <p:nvSpPr>
          <p:cNvPr id="299" name="Google Shape;299;p22"/>
          <p:cNvSpPr txBox="1"/>
          <p:nvPr/>
        </p:nvSpPr>
        <p:spPr>
          <a:xfrm>
            <a:off x="4479162" y="3040585"/>
            <a:ext cx="110585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2"/>
                </a:solidFill>
                <a:latin typeface="Arial"/>
                <a:ea typeface="Arial"/>
                <a:cs typeface="Arial"/>
                <a:sym typeface="Arial"/>
              </a:rPr>
              <a:t>DSDM</a:t>
            </a:r>
            <a:endParaRPr b="1" i="0" sz="1100" u="none" cap="none" strike="noStrike">
              <a:solidFill>
                <a:schemeClr val="dk2"/>
              </a:solidFill>
              <a:latin typeface="Arial"/>
              <a:ea typeface="Arial"/>
              <a:cs typeface="Arial"/>
              <a:sym typeface="Arial"/>
            </a:endParaRPr>
          </a:p>
        </p:txBody>
      </p:sp>
      <p:sp>
        <p:nvSpPr>
          <p:cNvPr id="300" name="Google Shape;300;p22"/>
          <p:cNvSpPr txBox="1"/>
          <p:nvPr/>
        </p:nvSpPr>
        <p:spPr>
          <a:xfrm>
            <a:off x="3508221" y="4124442"/>
            <a:ext cx="876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Arial"/>
                <a:ea typeface="Arial"/>
                <a:cs typeface="Arial"/>
                <a:sym typeface="Arial"/>
              </a:rPr>
              <a:t>RUP</a:t>
            </a:r>
            <a:endParaRPr b="0" i="0" sz="1100" u="none" cap="none" strike="noStrike">
              <a:solidFill>
                <a:schemeClr val="dk2"/>
              </a:solidFill>
              <a:latin typeface="Arial"/>
              <a:ea typeface="Arial"/>
              <a:cs typeface="Arial"/>
              <a:sym typeface="Arial"/>
            </a:endParaRPr>
          </a:p>
        </p:txBody>
      </p:sp>
      <p:sp>
        <p:nvSpPr>
          <p:cNvPr id="301" name="Google Shape;301;p22"/>
          <p:cNvSpPr/>
          <p:nvPr/>
        </p:nvSpPr>
        <p:spPr>
          <a:xfrm>
            <a:off x="-2402" y="4857329"/>
            <a:ext cx="291137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Arial"/>
                <a:ea typeface="Arial"/>
                <a:cs typeface="Arial"/>
                <a:sym typeface="Arial"/>
              </a:rPr>
              <a:t>source https://clutch.co/</a:t>
            </a:r>
            <a:endParaRPr b="0" i="0" sz="1400" u="none" cap="none" strike="noStrike">
              <a:solidFill>
                <a:srgbClr val="000000"/>
              </a:solidFill>
              <a:latin typeface="Arial"/>
              <a:ea typeface="Arial"/>
              <a:cs typeface="Arial"/>
              <a:sym typeface="Arial"/>
            </a:endParaRPr>
          </a:p>
        </p:txBody>
      </p:sp>
      <p:sp>
        <p:nvSpPr>
          <p:cNvPr id="302" name="Google Shape;302;p22"/>
          <p:cNvSpPr/>
          <p:nvPr/>
        </p:nvSpPr>
        <p:spPr>
          <a:xfrm>
            <a:off x="6338808" y="2167285"/>
            <a:ext cx="487722" cy="2590325"/>
          </a:xfrm>
          <a:prstGeom prst="down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303" name="Google Shape;303;p22"/>
          <p:cNvSpPr/>
          <p:nvPr/>
        </p:nvSpPr>
        <p:spPr>
          <a:xfrm rot="10800000">
            <a:off x="6362971" y="363070"/>
            <a:ext cx="445904" cy="2525155"/>
          </a:xfrm>
          <a:prstGeom prst="down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304" name="Google Shape;304;p22"/>
          <p:cNvSpPr/>
          <p:nvPr/>
        </p:nvSpPr>
        <p:spPr>
          <a:xfrm>
            <a:off x="6468650" y="789475"/>
            <a:ext cx="263887" cy="225093"/>
          </a:xfrm>
          <a:prstGeom prst="ellipse">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5" name="Google Shape;305;p22"/>
          <p:cNvSpPr/>
          <p:nvPr/>
        </p:nvSpPr>
        <p:spPr>
          <a:xfrm>
            <a:off x="6468649" y="1727778"/>
            <a:ext cx="263887" cy="225093"/>
          </a:xfrm>
          <a:prstGeom prst="ellipse">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22"/>
          <p:cNvSpPr/>
          <p:nvPr/>
        </p:nvSpPr>
        <p:spPr>
          <a:xfrm>
            <a:off x="6453979" y="2416350"/>
            <a:ext cx="263887" cy="225093"/>
          </a:xfrm>
          <a:prstGeom prst="ellipse">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22"/>
          <p:cNvSpPr/>
          <p:nvPr/>
        </p:nvSpPr>
        <p:spPr>
          <a:xfrm>
            <a:off x="6446049" y="3087986"/>
            <a:ext cx="263887" cy="225093"/>
          </a:xfrm>
          <a:prstGeom prst="ellipse">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8" name="Google Shape;308;p22"/>
          <p:cNvSpPr/>
          <p:nvPr/>
        </p:nvSpPr>
        <p:spPr>
          <a:xfrm>
            <a:off x="6446049" y="3899347"/>
            <a:ext cx="263887" cy="225093"/>
          </a:xfrm>
          <a:prstGeom prst="ellipse">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9" name="Google Shape;309;p22"/>
          <p:cNvSpPr txBox="1"/>
          <p:nvPr/>
        </p:nvSpPr>
        <p:spPr>
          <a:xfrm>
            <a:off x="6826530" y="4483868"/>
            <a:ext cx="238227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92929"/>
                </a:solidFill>
                <a:latin typeface="Arial"/>
                <a:ea typeface="Arial"/>
                <a:cs typeface="Arial"/>
                <a:sym typeface="Arial"/>
              </a:rPr>
              <a:t>More Adaptive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fewer rules to follow </a:t>
            </a:r>
            <a:endParaRPr b="0" i="0" sz="1400" u="none" cap="none" strike="noStrike">
              <a:solidFill>
                <a:schemeClr val="dk2"/>
              </a:solidFill>
              <a:latin typeface="Arial"/>
              <a:ea typeface="Arial"/>
              <a:cs typeface="Arial"/>
              <a:sym typeface="Arial"/>
            </a:endParaRPr>
          </a:p>
        </p:txBody>
      </p:sp>
      <p:sp>
        <p:nvSpPr>
          <p:cNvPr id="310" name="Google Shape;310;p22"/>
          <p:cNvSpPr/>
          <p:nvPr/>
        </p:nvSpPr>
        <p:spPr>
          <a:xfrm>
            <a:off x="6811567" y="1706137"/>
            <a:ext cx="8618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92929"/>
                </a:solidFill>
                <a:latin typeface="Arial"/>
                <a:ea typeface="Arial"/>
                <a:cs typeface="Arial"/>
                <a:sym typeface="Arial"/>
              </a:rPr>
              <a:t>XP(13)</a:t>
            </a:r>
            <a:endParaRPr b="0" i="0" sz="1400" u="none" cap="none" strike="noStrike">
              <a:solidFill>
                <a:srgbClr val="000000"/>
              </a:solidFill>
              <a:latin typeface="Arial"/>
              <a:ea typeface="Arial"/>
              <a:cs typeface="Arial"/>
              <a:sym typeface="Arial"/>
            </a:endParaRPr>
          </a:p>
        </p:txBody>
      </p:sp>
      <p:sp>
        <p:nvSpPr>
          <p:cNvPr id="311" name="Google Shape;311;p22"/>
          <p:cNvSpPr/>
          <p:nvPr/>
        </p:nvSpPr>
        <p:spPr>
          <a:xfrm>
            <a:off x="6784167" y="776123"/>
            <a:ext cx="13273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92929"/>
                </a:solidFill>
                <a:latin typeface="Arial"/>
                <a:ea typeface="Arial"/>
                <a:cs typeface="Arial"/>
                <a:sym typeface="Arial"/>
              </a:rPr>
              <a:t>RUP(120+) </a:t>
            </a:r>
            <a:endParaRPr b="0" i="0" sz="1400" u="none" cap="none" strike="noStrike">
              <a:solidFill>
                <a:srgbClr val="000000"/>
              </a:solidFill>
              <a:latin typeface="Arial"/>
              <a:ea typeface="Arial"/>
              <a:cs typeface="Arial"/>
              <a:sym typeface="Arial"/>
            </a:endParaRPr>
          </a:p>
        </p:txBody>
      </p:sp>
      <p:sp>
        <p:nvSpPr>
          <p:cNvPr id="312" name="Google Shape;312;p22"/>
          <p:cNvSpPr/>
          <p:nvPr/>
        </p:nvSpPr>
        <p:spPr>
          <a:xfrm>
            <a:off x="6784167" y="2364602"/>
            <a:ext cx="11625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92929"/>
                </a:solidFill>
                <a:latin typeface="Arial"/>
                <a:ea typeface="Arial"/>
                <a:cs typeface="Arial"/>
                <a:sym typeface="Arial"/>
              </a:rPr>
              <a:t>Scrum(9) </a:t>
            </a:r>
            <a:endParaRPr b="0" i="0" sz="1400" u="none" cap="none" strike="noStrike">
              <a:solidFill>
                <a:srgbClr val="000000"/>
              </a:solidFill>
              <a:latin typeface="Arial"/>
              <a:ea typeface="Arial"/>
              <a:cs typeface="Arial"/>
              <a:sym typeface="Arial"/>
            </a:endParaRPr>
          </a:p>
        </p:txBody>
      </p:sp>
      <p:sp>
        <p:nvSpPr>
          <p:cNvPr id="313" name="Google Shape;313;p22"/>
          <p:cNvSpPr/>
          <p:nvPr/>
        </p:nvSpPr>
        <p:spPr>
          <a:xfrm>
            <a:off x="6775218" y="3058193"/>
            <a:ext cx="15146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92929"/>
                </a:solidFill>
                <a:latin typeface="Arial"/>
                <a:ea typeface="Arial"/>
                <a:cs typeface="Arial"/>
                <a:sym typeface="Arial"/>
              </a:rPr>
              <a:t>Kanban(3) </a:t>
            </a:r>
            <a:endParaRPr b="0" i="0" sz="1400" u="none" cap="none" strike="noStrike">
              <a:solidFill>
                <a:srgbClr val="000000"/>
              </a:solidFill>
              <a:latin typeface="Arial"/>
              <a:ea typeface="Arial"/>
              <a:cs typeface="Arial"/>
              <a:sym typeface="Arial"/>
            </a:endParaRPr>
          </a:p>
        </p:txBody>
      </p:sp>
      <p:sp>
        <p:nvSpPr>
          <p:cNvPr id="314" name="Google Shape;314;p22"/>
          <p:cNvSpPr/>
          <p:nvPr/>
        </p:nvSpPr>
        <p:spPr>
          <a:xfrm>
            <a:off x="6817313" y="1072685"/>
            <a:ext cx="206275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2"/>
                </a:solidFill>
                <a:latin typeface="Arial"/>
                <a:ea typeface="Arial"/>
                <a:cs typeface="Arial"/>
                <a:sym typeface="Arial"/>
              </a:rPr>
              <a:t>RUP has over 30 roles, over 20 activities</a:t>
            </a:r>
            <a:r>
              <a:rPr b="0" i="0" lang="en-US" sz="1100" u="none" cap="none" strike="noStrike">
                <a:solidFill>
                  <a:schemeClr val="lt2"/>
                </a:solidFill>
                <a:latin typeface="Arial"/>
                <a:ea typeface="Arial"/>
                <a:cs typeface="Arial"/>
                <a:sym typeface="Arial"/>
                <a:extLst>
                  <a:ext uri="http://customooxmlschemas.google.com/">
                    <go:slidesCustomData xmlns:go="http://customooxmlschemas.google.com/" textRoundtripDataId="34"/>
                  </a:ext>
                </a:extLst>
              </a:rPr>
              <a:t>,</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35"/>
                  </a:ext>
                </a:extLst>
              </a:rPr>
              <a:t> </a:t>
            </a:r>
            <a:r>
              <a:rPr b="0" i="0" lang="en-US" sz="1100" u="none" cap="none" strike="noStrike">
                <a:solidFill>
                  <a:srgbClr val="000000"/>
                </a:solidFill>
                <a:latin typeface="Arial"/>
                <a:ea typeface="Arial"/>
                <a:cs typeface="Arial"/>
                <a:sym typeface="Arial"/>
                <a:extLst>
                  <a:ext uri="http://customooxmlschemas.google.com/">
                    <go:slidesCustomData xmlns:go="http://customooxmlschemas.google.com/" textRoundtripDataId="36"/>
                  </a:ext>
                </a:extLst>
              </a:rPr>
              <a:t>and </a:t>
            </a:r>
            <a:r>
              <a:rPr b="0" i="0" lang="en-US" sz="1100" u="none" cap="none" strike="noStrike">
                <a:solidFill>
                  <a:schemeClr val="lt2"/>
                </a:solidFill>
                <a:latin typeface="Arial"/>
                <a:ea typeface="Arial"/>
                <a:cs typeface="Arial"/>
                <a:sym typeface="Arial"/>
                <a:extLst>
                  <a:ext uri="http://customooxmlschemas.google.com/">
                    <go:slidesCustomData xmlns:go="http://customooxmlschemas.google.com/" textRoundtripDataId="37"/>
                  </a:ext>
                </a:extLst>
              </a:rPr>
              <a:t>over </a:t>
            </a:r>
            <a:r>
              <a:rPr b="0" i="0" lang="en-US" sz="1100" u="none" cap="none" strike="noStrike">
                <a:solidFill>
                  <a:schemeClr val="lt2"/>
                </a:solidFill>
                <a:latin typeface="Arial"/>
                <a:ea typeface="Arial"/>
                <a:cs typeface="Arial"/>
                <a:sym typeface="Arial"/>
              </a:rPr>
              <a:t>70 artifacts. </a:t>
            </a:r>
            <a:endParaRPr b="0" i="0" sz="1100" u="none" cap="none" strike="noStrike">
              <a:solidFill>
                <a:schemeClr val="lt2"/>
              </a:solidFill>
              <a:latin typeface="Arial"/>
              <a:ea typeface="Arial"/>
              <a:cs typeface="Arial"/>
              <a:sym typeface="Arial"/>
            </a:endParaRPr>
          </a:p>
        </p:txBody>
      </p:sp>
      <p:sp>
        <p:nvSpPr>
          <p:cNvPr id="315" name="Google Shape;315;p22"/>
          <p:cNvSpPr/>
          <p:nvPr/>
        </p:nvSpPr>
        <p:spPr>
          <a:xfrm>
            <a:off x="6747441" y="3890744"/>
            <a:ext cx="202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92929"/>
                </a:solidFill>
                <a:latin typeface="Arial"/>
                <a:ea typeface="Arial"/>
                <a:cs typeface="Arial"/>
                <a:sym typeface="Arial"/>
              </a:rPr>
              <a:t>Do Whatever!!(0) </a:t>
            </a:r>
            <a:endParaRPr b="0" i="0" sz="1400" u="none" cap="none" strike="noStrike">
              <a:solidFill>
                <a:srgbClr val="000000"/>
              </a:solidFill>
              <a:latin typeface="Arial"/>
              <a:ea typeface="Arial"/>
              <a:cs typeface="Arial"/>
              <a:sym typeface="Arial"/>
            </a:endParaRPr>
          </a:p>
        </p:txBody>
      </p:sp>
      <p:sp>
        <p:nvSpPr>
          <p:cNvPr id="316" name="Google Shape;316;p22"/>
          <p:cNvSpPr txBox="1"/>
          <p:nvPr/>
        </p:nvSpPr>
        <p:spPr>
          <a:xfrm>
            <a:off x="6784168" y="180485"/>
            <a:ext cx="224744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92929"/>
                </a:solidFill>
                <a:latin typeface="Arial"/>
                <a:ea typeface="Arial"/>
                <a:cs typeface="Arial"/>
                <a:sym typeface="Arial"/>
              </a:rPr>
              <a:t>More Perspective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 </a:t>
            </a:r>
            <a:r>
              <a:rPr b="0" i="0" lang="en-US" sz="1400" u="none" cap="none" strike="noStrike">
                <a:solidFill>
                  <a:schemeClr val="dk2"/>
                </a:solidFill>
                <a:latin typeface="Arial"/>
                <a:ea typeface="Arial"/>
                <a:cs typeface="Arial"/>
                <a:sym typeface="Arial"/>
              </a:rPr>
              <a:t>more rules to follow </a:t>
            </a:r>
            <a:endParaRPr b="0" i="0" sz="1400" u="none" cap="none" strike="noStrike">
              <a:solidFill>
                <a:schemeClr val="dk2"/>
              </a:solidFill>
              <a:latin typeface="Arial"/>
              <a:ea typeface="Arial"/>
              <a:cs typeface="Arial"/>
              <a:sym typeface="Arial"/>
            </a:endParaRPr>
          </a:p>
        </p:txBody>
      </p:sp>
      <p:sp>
        <p:nvSpPr>
          <p:cNvPr id="317" name="Google Shape;317;p22"/>
          <p:cNvSpPr txBox="1"/>
          <p:nvPr/>
        </p:nvSpPr>
        <p:spPr>
          <a:xfrm>
            <a:off x="3867142" y="3504275"/>
            <a:ext cx="140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accent2"/>
                </a:solidFill>
                <a:latin typeface="Arial"/>
                <a:ea typeface="Arial"/>
                <a:cs typeface="Arial"/>
                <a:sym typeface="Arial"/>
              </a:rPr>
              <a:t>Kanban</a:t>
            </a:r>
            <a:endParaRPr b="0" i="0" sz="1100" u="none" cap="none" strike="noStrike">
              <a:solidFill>
                <a:schemeClr val="accent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1" name="Shape 321"/>
        <p:cNvGrpSpPr/>
        <p:nvPr/>
      </p:nvGrpSpPr>
      <p:grpSpPr>
        <a:xfrm>
          <a:off x="0" y="0"/>
          <a:ext cx="0" cy="0"/>
          <a:chOff x="0" y="0"/>
          <a:chExt cx="0" cy="0"/>
        </a:xfrm>
      </p:grpSpPr>
      <p:sp>
        <p:nvSpPr>
          <p:cNvPr id="322" name="Google Shape;322;p23"/>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SCRUM</a:t>
            </a:r>
            <a:endParaRPr b="0" i="0" sz="3600" u="none" cap="none" strike="noStrike">
              <a:solidFill>
                <a:schemeClr val="lt2"/>
              </a:solidFill>
              <a:latin typeface="Arial"/>
              <a:ea typeface="Arial"/>
              <a:cs typeface="Arial"/>
              <a:sym typeface="Arial"/>
            </a:endParaRPr>
          </a:p>
        </p:txBody>
      </p:sp>
      <p:pic>
        <p:nvPicPr>
          <p:cNvPr descr="Scrum stability and player welfare at the heart of Six Nations trials |  World Rugby" id="323" name="Google Shape;323;p23"/>
          <p:cNvPicPr preferRelativeResize="0"/>
          <p:nvPr/>
        </p:nvPicPr>
        <p:blipFill rotWithShape="1">
          <a:blip r:embed="rId4">
            <a:alphaModFix/>
          </a:blip>
          <a:srcRect b="0" l="0" r="0" t="0"/>
          <a:stretch/>
        </p:blipFill>
        <p:spPr>
          <a:xfrm>
            <a:off x="2214574" y="1115911"/>
            <a:ext cx="4977549" cy="2911675"/>
          </a:xfrm>
          <a:prstGeom prst="rect">
            <a:avLst/>
          </a:prstGeom>
          <a:noFill/>
          <a:ln>
            <a:noFill/>
          </a:ln>
        </p:spPr>
      </p:pic>
      <p:sp>
        <p:nvSpPr>
          <p:cNvPr id="324" name="Google Shape;324;p23"/>
          <p:cNvSpPr/>
          <p:nvPr/>
        </p:nvSpPr>
        <p:spPr>
          <a:xfrm>
            <a:off x="1565650" y="4117081"/>
            <a:ext cx="6275400" cy="521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 rugby, a </a:t>
            </a:r>
            <a:r>
              <a:rPr b="1" i="0" lang="en-US" sz="1400" u="none" cap="none" strike="noStrike">
                <a:solidFill>
                  <a:srgbClr val="000000"/>
                </a:solidFill>
                <a:latin typeface="Arial"/>
                <a:ea typeface="Arial"/>
                <a:cs typeface="Arial"/>
                <a:sym typeface="Arial"/>
              </a:rPr>
              <a:t>scrum</a:t>
            </a:r>
            <a:r>
              <a:rPr b="0" i="0" lang="en-US" sz="1400" u="none" cap="none" strike="noStrike">
                <a:solidFill>
                  <a:srgbClr val="000000"/>
                </a:solidFill>
                <a:latin typeface="Arial"/>
                <a:ea typeface="Arial"/>
                <a:cs typeface="Arial"/>
                <a:sym typeface="Arial"/>
              </a:rPr>
              <a:t> is how you restart the game after a minor </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38"/>
                  </a:ext>
                </a:extLst>
              </a:rPr>
              <a:t>infraction</a:t>
            </a:r>
            <a:r>
              <a:rPr b="0" i="0" lang="en-US" sz="1400" u="none" cap="none" strike="noStrike">
                <a:solidFill>
                  <a:srgbClr val="000000"/>
                </a:solidFill>
                <a:latin typeface="Arial"/>
                <a:ea typeface="Arial"/>
                <a:cs typeface="Arial"/>
                <a:sym typeface="Arial"/>
              </a:rPr>
              <a:t> like a goal or timeout..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8" name="Shape 328"/>
        <p:cNvGrpSpPr/>
        <p:nvPr/>
      </p:nvGrpSpPr>
      <p:grpSpPr>
        <a:xfrm>
          <a:off x="0" y="0"/>
          <a:ext cx="0" cy="0"/>
          <a:chOff x="0" y="0"/>
          <a:chExt cx="0" cy="0"/>
        </a:xfrm>
      </p:grpSpPr>
      <p:sp>
        <p:nvSpPr>
          <p:cNvPr id="329" name="Google Shape;329;p24"/>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Agile Scrum</a:t>
            </a:r>
            <a:endParaRPr b="0" i="0" sz="3600" u="none" cap="none" strike="noStrike">
              <a:solidFill>
                <a:schemeClr val="lt2"/>
              </a:solidFill>
              <a:latin typeface="Arial"/>
              <a:ea typeface="Arial"/>
              <a:cs typeface="Arial"/>
              <a:sym typeface="Arial"/>
            </a:endParaRPr>
          </a:p>
        </p:txBody>
      </p:sp>
      <p:sp>
        <p:nvSpPr>
          <p:cNvPr id="330" name="Google Shape;330;p24"/>
          <p:cNvSpPr/>
          <p:nvPr/>
        </p:nvSpPr>
        <p:spPr>
          <a:xfrm>
            <a:off x="588555" y="1502881"/>
            <a:ext cx="8229601"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Emphasis on small, semi-independent teams ideally delivering discrete pieces of a 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Team ideally has total responsibility for the components it produces.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Leads to </a:t>
            </a:r>
            <a:r>
              <a:rPr b="0" i="0" lang="en-US" sz="2000" u="none" cap="none" strike="noStrike">
                <a:solidFill>
                  <a:srgbClr val="000000"/>
                </a:solidFill>
                <a:latin typeface="Arial"/>
                <a:ea typeface="Arial"/>
                <a:cs typeface="Arial"/>
                <a:sym typeface="Arial"/>
                <a:extLst>
                  <a:ext uri="http://customooxmlschemas.google.com/">
                    <go:slidesCustomData xmlns:go="http://customooxmlschemas.google.com/" textRoundtripDataId="39"/>
                  </a:ext>
                </a:extLst>
              </a:rPr>
              <a:t>DevOps model</a:t>
            </a:r>
            <a:endParaRPr b="0" i="0" sz="1400" u="none" cap="none" strike="noStrike">
              <a:solidFill>
                <a:srgbClr val="000000"/>
              </a:solidFill>
              <a:latin typeface="Arial"/>
              <a:ea typeface="Arial"/>
              <a:cs typeface="Arial"/>
              <a:sym typeface="Arial"/>
            </a:endParaRPr>
          </a:p>
        </p:txBody>
      </p:sp>
      <p:sp>
        <p:nvSpPr>
          <p:cNvPr id="331" name="Google Shape;331;p24"/>
          <p:cNvSpPr/>
          <p:nvPr/>
        </p:nvSpPr>
        <p:spPr>
          <a:xfrm>
            <a:off x="518205" y="2650654"/>
            <a:ext cx="7288200" cy="1600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Team</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Small, cross-functional, self-organizing units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 Scope</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Small deliverable scope delivered in consensus priority order</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Priorities can be adjusted (typically at sprint start)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 Timeline</a:t>
            </a:r>
            <a:endParaRPr b="0" i="0" sz="14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Small iterations (2-3 weeks is typical) emphasizing delivery at the end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5" name="Shape 335"/>
        <p:cNvGrpSpPr/>
        <p:nvPr/>
      </p:nvGrpSpPr>
      <p:grpSpPr>
        <a:xfrm>
          <a:off x="0" y="0"/>
          <a:ext cx="0" cy="0"/>
          <a:chOff x="0" y="0"/>
          <a:chExt cx="0" cy="0"/>
        </a:xfrm>
      </p:grpSpPr>
      <p:sp>
        <p:nvSpPr>
          <p:cNvPr id="336" name="Google Shape;336;p25"/>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SDLC: Agile 		vs 		Waterfall</a:t>
            </a:r>
            <a:endParaRPr b="0" i="0" sz="3600" u="none" cap="none" strike="noStrike">
              <a:solidFill>
                <a:schemeClr val="lt2"/>
              </a:solidFill>
              <a:latin typeface="Arial"/>
              <a:ea typeface="Arial"/>
              <a:cs typeface="Arial"/>
              <a:sym typeface="Arial"/>
            </a:endParaRPr>
          </a:p>
        </p:txBody>
      </p:sp>
      <p:sp>
        <p:nvSpPr>
          <p:cNvPr id="337" name="Google Shape;337;p25"/>
          <p:cNvSpPr/>
          <p:nvPr/>
        </p:nvSpPr>
        <p:spPr>
          <a:xfrm>
            <a:off x="4598896" y="1323439"/>
            <a:ext cx="4289611" cy="37548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222222"/>
                </a:solidFill>
                <a:latin typeface="Source Sans Pro"/>
                <a:ea typeface="Source Sans Pro"/>
                <a:cs typeface="Source Sans Pro"/>
                <a:sym typeface="Source Sans Pro"/>
              </a:rPr>
              <a:t>Waterfall is a </a:t>
            </a:r>
            <a:r>
              <a:rPr b="0" i="0" lang="en-US" sz="1400" u="none" cap="none" strike="noStrike">
                <a:solidFill>
                  <a:srgbClr val="222222"/>
                </a:solidFill>
                <a:latin typeface="Source Sans Pro"/>
                <a:ea typeface="Source Sans Pro"/>
                <a:cs typeface="Source Sans Pro"/>
                <a:sym typeface="Source Sans Pro"/>
                <a:extLst>
                  <a:ext uri="http://customooxmlschemas.google.com/">
                    <go:slidesCustomData xmlns:go="http://customooxmlschemas.google.com/" textRoundtripDataId="40"/>
                  </a:ext>
                </a:extLst>
              </a:rPr>
              <a:t>Linear or Sequential Life Cycle</a:t>
            </a:r>
            <a:r>
              <a:rPr b="0" i="0" lang="en-US" sz="1400" u="none" cap="none" strike="noStrike">
                <a:solidFill>
                  <a:srgbClr val="222222"/>
                </a:solidFill>
                <a:latin typeface="Source Sans Pro"/>
                <a:ea typeface="Source Sans Pro"/>
                <a:cs typeface="Source Sans Pro"/>
                <a:sym typeface="Source Sans Pro"/>
              </a:rPr>
              <a:t> Model</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222222"/>
                </a:solidFill>
                <a:latin typeface="Source Sans Pro"/>
                <a:ea typeface="Source Sans Pro"/>
                <a:cs typeface="Source Sans Pro"/>
                <a:sym typeface="Source Sans Pro"/>
              </a:rPr>
              <a:t>Waterfall is a highly </a:t>
            </a:r>
            <a:r>
              <a:rPr b="0" i="0" lang="en-US" sz="1400" u="none" cap="none" strike="noStrike">
                <a:solidFill>
                  <a:srgbClr val="222222"/>
                </a:solidFill>
                <a:latin typeface="Source Sans Pro"/>
                <a:ea typeface="Source Sans Pro"/>
                <a:cs typeface="Source Sans Pro"/>
                <a:sym typeface="Source Sans Pro"/>
                <a:extLst>
                  <a:ext uri="http://customooxmlschemas.google.com/">
                    <go:slidesCustomData xmlns:go="http://customooxmlschemas.google.com/" textRoundtripDataId="41"/>
                  </a:ext>
                </a:extLst>
              </a:rPr>
              <a:t>structured</a:t>
            </a:r>
            <a:r>
              <a:rPr b="0" i="0" lang="en-US" sz="1400" u="none" cap="none" strike="noStrike">
                <a:solidFill>
                  <a:srgbClr val="222222"/>
                </a:solidFill>
                <a:latin typeface="Source Sans Pro"/>
                <a:ea typeface="Source Sans Pro"/>
                <a:cs typeface="Source Sans Pro"/>
                <a:sym typeface="Source Sans Pro"/>
              </a:rPr>
              <a:t> software development methodology</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222222"/>
                </a:solidFill>
                <a:latin typeface="Source Sans Pro"/>
                <a:ea typeface="Source Sans Pro"/>
                <a:cs typeface="Source Sans Pro"/>
                <a:sym typeface="Source Sans Pro"/>
              </a:rPr>
              <a:t>In </a:t>
            </a:r>
            <a:r>
              <a:rPr b="0" i="0" lang="en-US" sz="1400" u="none" cap="none" strike="noStrike">
                <a:solidFill>
                  <a:srgbClr val="222222"/>
                </a:solidFill>
                <a:latin typeface="Source Sans Pro"/>
                <a:ea typeface="Source Sans Pro"/>
                <a:cs typeface="Source Sans Pro"/>
                <a:sym typeface="Source Sans Pro"/>
                <a:extLst>
                  <a:ext uri="http://customooxmlschemas.google.com/">
                    <go:slidesCustomData xmlns:go="http://customooxmlschemas.google.com/" textRoundtripDataId="42"/>
                  </a:ext>
                </a:extLst>
              </a:rPr>
              <a:t>Waterfall</a:t>
            </a:r>
            <a:r>
              <a:rPr b="0" i="0" lang="en-US" sz="1400" u="none" cap="none" strike="noStrike">
                <a:solidFill>
                  <a:srgbClr val="222222"/>
                </a:solidFill>
                <a:latin typeface="Source Sans Pro"/>
                <a:ea typeface="Source Sans Pro"/>
                <a:cs typeface="Source Sans Pro"/>
                <a:sym typeface="Source Sans Pro"/>
              </a:rPr>
              <a:t> methodology testing comes after the “Build” phase.</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222222"/>
                </a:solidFill>
                <a:latin typeface="Source Sans Pro"/>
                <a:ea typeface="Source Sans Pro"/>
                <a:cs typeface="Source Sans Pro"/>
                <a:sym typeface="Source Sans Pro"/>
              </a:rPr>
              <a:t>Waterfall has no scope of changing the requirements once the project development starts.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222222"/>
                </a:solidFill>
                <a:latin typeface="Source Sans Pro"/>
                <a:ea typeface="Source Sans Pro"/>
                <a:cs typeface="Source Sans Pro"/>
                <a:sym typeface="Source Sans Pro"/>
              </a:rPr>
              <a:t>The test plan is rarely reviewed during the test phase.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Source Sans Pro"/>
              <a:ea typeface="Source Sans Pro"/>
              <a:cs typeface="Source Sans Pro"/>
              <a:sym typeface="Source Sans Pro"/>
            </a:endParaRPr>
          </a:p>
        </p:txBody>
      </p:sp>
      <p:sp>
        <p:nvSpPr>
          <p:cNvPr id="338" name="Google Shape;338;p25"/>
          <p:cNvSpPr/>
          <p:nvPr/>
        </p:nvSpPr>
        <p:spPr>
          <a:xfrm>
            <a:off x="518204" y="1323439"/>
            <a:ext cx="3878983" cy="37548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Source Sans Pro"/>
                <a:ea typeface="Source Sans Pro"/>
                <a:cs typeface="Source Sans Pro"/>
                <a:sym typeface="Source Sans Pro"/>
              </a:rPr>
              <a:t>Agile is a continuous iteration of development and testing in the software development process.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Source Sans Pro"/>
                <a:ea typeface="Source Sans Pro"/>
                <a:cs typeface="Source Sans Pro"/>
                <a:sym typeface="Source Sans Pro"/>
              </a:rPr>
              <a:t>Agile methodology is known for its flexibility</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Agile follows an incremental approach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Agile performs testing concurrently with software development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Agile allows changes in project </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43"/>
                  </a:ext>
                </a:extLst>
              </a:rPr>
              <a:t>development requirement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Test plan is reviewed after each </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44"/>
                  </a:ext>
                </a:extLst>
              </a:rPr>
              <a:t>sprint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2" name="Shape 342"/>
        <p:cNvGrpSpPr/>
        <p:nvPr/>
      </p:nvGrpSpPr>
      <p:grpSpPr>
        <a:xfrm>
          <a:off x="0" y="0"/>
          <a:ext cx="0" cy="0"/>
          <a:chOff x="0" y="0"/>
          <a:chExt cx="0" cy="0"/>
        </a:xfrm>
      </p:grpSpPr>
      <p:sp>
        <p:nvSpPr>
          <p:cNvPr id="343" name="Google Shape;343;p26"/>
          <p:cNvSpPr/>
          <p:nvPr/>
        </p:nvSpPr>
        <p:spPr>
          <a:xfrm>
            <a:off x="518205" y="527734"/>
            <a:ext cx="837030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What is agile ?</a:t>
            </a:r>
            <a:endParaRPr b="0" i="0" sz="3600" u="none" cap="none" strike="noStrike">
              <a:solidFill>
                <a:schemeClr val="lt2"/>
              </a:solidFill>
              <a:latin typeface="Arial"/>
              <a:ea typeface="Arial"/>
              <a:cs typeface="Arial"/>
              <a:sym typeface="Arial"/>
            </a:endParaRPr>
          </a:p>
        </p:txBody>
      </p:sp>
      <p:sp>
        <p:nvSpPr>
          <p:cNvPr id="344" name="Google Shape;344;p26"/>
          <p:cNvSpPr txBox="1"/>
          <p:nvPr/>
        </p:nvSpPr>
        <p:spPr>
          <a:xfrm>
            <a:off x="540600" y="2220372"/>
            <a:ext cx="8062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simple definition of agile is </a:t>
            </a:r>
            <a:r>
              <a:rPr b="1" lang="en-US"/>
              <a:t>step-by-step.</a:t>
            </a:r>
            <a:r>
              <a:rPr lang="en-US"/>
              <a:t> Take something big, and break the most urgent thing into smaller pieces. By taking small steps you can see clearly if you're doing the right thing. If not, you can adjust course.</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8" name="Shape 348"/>
        <p:cNvGrpSpPr/>
        <p:nvPr/>
      </p:nvGrpSpPr>
      <p:grpSpPr>
        <a:xfrm>
          <a:off x="0" y="0"/>
          <a:ext cx="0" cy="0"/>
          <a:chOff x="0" y="0"/>
          <a:chExt cx="0" cy="0"/>
        </a:xfrm>
      </p:grpSpPr>
      <p:sp>
        <p:nvSpPr>
          <p:cNvPr id="349" name="Google Shape;349;g16398e553a6_0_5"/>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What is agile ?</a:t>
            </a:r>
            <a:endParaRPr b="0" i="0" sz="3600" u="none" cap="none" strike="noStrike">
              <a:solidFill>
                <a:schemeClr val="lt2"/>
              </a:solidFill>
              <a:latin typeface="Arial"/>
              <a:ea typeface="Arial"/>
              <a:cs typeface="Arial"/>
              <a:sym typeface="Arial"/>
            </a:endParaRPr>
          </a:p>
        </p:txBody>
      </p:sp>
      <p:sp>
        <p:nvSpPr>
          <p:cNvPr id="350" name="Google Shape;350;g16398e553a6_0_5"/>
          <p:cNvSpPr/>
          <p:nvPr/>
        </p:nvSpPr>
        <p:spPr>
          <a:xfrm>
            <a:off x="1153250" y="1493100"/>
            <a:ext cx="2873100" cy="1163700"/>
          </a:xfrm>
          <a:prstGeom prst="wedgeRoundRectCallout">
            <a:avLst>
              <a:gd fmla="val -47049" name="adj1"/>
              <a:gd fmla="val 92022" name="adj2"/>
              <a:gd fmla="val 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16398e553a6_0_5"/>
          <p:cNvSpPr txBox="1"/>
          <p:nvPr/>
        </p:nvSpPr>
        <p:spPr>
          <a:xfrm>
            <a:off x="1683650" y="1689475"/>
            <a:ext cx="1812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A way of getting things done</a:t>
            </a:r>
            <a:endParaRPr b="1" sz="1600">
              <a:solidFill>
                <a:schemeClr val="lt1"/>
              </a:solidFill>
            </a:endParaRPr>
          </a:p>
        </p:txBody>
      </p:sp>
      <p:sp>
        <p:nvSpPr>
          <p:cNvPr id="352" name="Google Shape;352;g16398e553a6_0_5"/>
          <p:cNvSpPr/>
          <p:nvPr/>
        </p:nvSpPr>
        <p:spPr>
          <a:xfrm>
            <a:off x="5353775" y="1493100"/>
            <a:ext cx="2873100" cy="1163700"/>
          </a:xfrm>
          <a:prstGeom prst="wedgeRoundRectCallout">
            <a:avLst>
              <a:gd fmla="val -47049" name="adj1"/>
              <a:gd fmla="val 92022" name="adj2"/>
              <a:gd fmla="val 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16398e553a6_0_5"/>
          <p:cNvSpPr txBox="1"/>
          <p:nvPr/>
        </p:nvSpPr>
        <p:spPr>
          <a:xfrm>
            <a:off x="5548325" y="1689475"/>
            <a:ext cx="267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An </a:t>
            </a:r>
            <a:r>
              <a:rPr b="1" lang="en-US" sz="1600">
                <a:solidFill>
                  <a:schemeClr val="lt1"/>
                </a:solidFill>
              </a:rPr>
              <a:t>empirical</a:t>
            </a:r>
            <a:r>
              <a:rPr b="1" lang="en-US" sz="1600">
                <a:solidFill>
                  <a:schemeClr val="lt1"/>
                </a:solidFill>
              </a:rPr>
              <a:t> method to project management</a:t>
            </a:r>
            <a:endParaRPr b="1" sz="1600">
              <a:solidFill>
                <a:schemeClr val="lt1"/>
              </a:solidFill>
            </a:endParaRPr>
          </a:p>
        </p:txBody>
      </p:sp>
      <p:sp>
        <p:nvSpPr>
          <p:cNvPr id="354" name="Google Shape;354;g16398e553a6_0_5"/>
          <p:cNvSpPr/>
          <p:nvPr/>
        </p:nvSpPr>
        <p:spPr>
          <a:xfrm>
            <a:off x="1107925" y="3299250"/>
            <a:ext cx="2873100" cy="1163700"/>
          </a:xfrm>
          <a:prstGeom prst="wedgeRoundRectCallout">
            <a:avLst>
              <a:gd fmla="val -47049" name="adj1"/>
              <a:gd fmla="val 92022" name="adj2"/>
              <a:gd fmla="val 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6398e553a6_0_5"/>
          <p:cNvSpPr txBox="1"/>
          <p:nvPr/>
        </p:nvSpPr>
        <p:spPr>
          <a:xfrm>
            <a:off x="1285050" y="3419400"/>
            <a:ext cx="276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Continuously develop the plan , process and product</a:t>
            </a:r>
            <a:endParaRPr b="1" sz="1600">
              <a:solidFill>
                <a:schemeClr val="lt1"/>
              </a:solidFill>
            </a:endParaRPr>
          </a:p>
        </p:txBody>
      </p:sp>
      <p:sp>
        <p:nvSpPr>
          <p:cNvPr id="356" name="Google Shape;356;g16398e553a6_0_5"/>
          <p:cNvSpPr/>
          <p:nvPr/>
        </p:nvSpPr>
        <p:spPr>
          <a:xfrm>
            <a:off x="5353775" y="3299250"/>
            <a:ext cx="2873100" cy="1163700"/>
          </a:xfrm>
          <a:prstGeom prst="wedgeRoundRectCallout">
            <a:avLst>
              <a:gd fmla="val -47049" name="adj1"/>
              <a:gd fmla="val 92022" name="adj2"/>
              <a:gd fmla="val 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16398e553a6_0_5"/>
          <p:cNvSpPr txBox="1"/>
          <p:nvPr/>
        </p:nvSpPr>
        <p:spPr>
          <a:xfrm>
            <a:off x="5884175" y="3495625"/>
            <a:ext cx="181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A mindset</a:t>
            </a:r>
            <a:endParaRPr b="1" sz="1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1" name="Shape 361"/>
        <p:cNvGrpSpPr/>
        <p:nvPr/>
      </p:nvGrpSpPr>
      <p:grpSpPr>
        <a:xfrm>
          <a:off x="0" y="0"/>
          <a:ext cx="0" cy="0"/>
          <a:chOff x="0" y="0"/>
          <a:chExt cx="0" cy="0"/>
        </a:xfrm>
      </p:grpSpPr>
      <p:sp>
        <p:nvSpPr>
          <p:cNvPr id="362" name="Google Shape;362;g16398e553a6_0_22"/>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Why agile ?</a:t>
            </a:r>
            <a:endParaRPr b="0" i="0" sz="3600" u="none" cap="none" strike="noStrike">
              <a:solidFill>
                <a:schemeClr val="lt2"/>
              </a:solidFill>
              <a:latin typeface="Arial"/>
              <a:ea typeface="Arial"/>
              <a:cs typeface="Arial"/>
              <a:sym typeface="Arial"/>
            </a:endParaRPr>
          </a:p>
        </p:txBody>
      </p:sp>
      <p:pic>
        <p:nvPicPr>
          <p:cNvPr id="363" name="Google Shape;363;g16398e553a6_0_22"/>
          <p:cNvPicPr preferRelativeResize="0"/>
          <p:nvPr/>
        </p:nvPicPr>
        <p:blipFill rotWithShape="1">
          <a:blip r:embed="rId3">
            <a:alphaModFix/>
          </a:blip>
          <a:srcRect b="5799" l="30670" r="4322" t="9904"/>
          <a:stretch/>
        </p:blipFill>
        <p:spPr>
          <a:xfrm>
            <a:off x="963754" y="1621575"/>
            <a:ext cx="1771800" cy="1820100"/>
          </a:xfrm>
          <a:prstGeom prst="ellipse">
            <a:avLst/>
          </a:prstGeom>
          <a:noFill/>
          <a:ln>
            <a:noFill/>
          </a:ln>
        </p:spPr>
      </p:pic>
      <p:pic>
        <p:nvPicPr>
          <p:cNvPr id="364" name="Google Shape;364;g16398e553a6_0_22"/>
          <p:cNvPicPr preferRelativeResize="0"/>
          <p:nvPr/>
        </p:nvPicPr>
        <p:blipFill rotWithShape="1">
          <a:blip r:embed="rId4">
            <a:alphaModFix/>
          </a:blip>
          <a:srcRect b="-2772" l="21483" r="12696" t="10665"/>
          <a:stretch/>
        </p:blipFill>
        <p:spPr>
          <a:xfrm>
            <a:off x="3480013" y="1621532"/>
            <a:ext cx="1882800" cy="1820100"/>
          </a:xfrm>
          <a:prstGeom prst="ellipse">
            <a:avLst/>
          </a:prstGeom>
          <a:noFill/>
          <a:ln>
            <a:noFill/>
          </a:ln>
        </p:spPr>
      </p:pic>
      <p:pic>
        <p:nvPicPr>
          <p:cNvPr id="365" name="Google Shape;365;g16398e553a6_0_22"/>
          <p:cNvPicPr preferRelativeResize="0"/>
          <p:nvPr/>
        </p:nvPicPr>
        <p:blipFill>
          <a:blip r:embed="rId5">
            <a:alphaModFix/>
          </a:blip>
          <a:stretch>
            <a:fillRect/>
          </a:stretch>
        </p:blipFill>
        <p:spPr>
          <a:xfrm>
            <a:off x="6144375" y="1534275"/>
            <a:ext cx="1856700" cy="1707600"/>
          </a:xfrm>
          <a:prstGeom prst="ellipse">
            <a:avLst/>
          </a:prstGeom>
          <a:noFill/>
          <a:ln>
            <a:noFill/>
          </a:ln>
        </p:spPr>
      </p:pic>
      <p:sp>
        <p:nvSpPr>
          <p:cNvPr id="366" name="Google Shape;366;g16398e553a6_0_22"/>
          <p:cNvSpPr txBox="1"/>
          <p:nvPr/>
        </p:nvSpPr>
        <p:spPr>
          <a:xfrm>
            <a:off x="1108563" y="3802025"/>
            <a:ext cx="13971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t>Effectiveness</a:t>
            </a:r>
            <a:endParaRPr sz="1500"/>
          </a:p>
        </p:txBody>
      </p:sp>
      <p:sp>
        <p:nvSpPr>
          <p:cNvPr id="367" name="Google Shape;367;g16398e553a6_0_22"/>
          <p:cNvSpPr txBox="1"/>
          <p:nvPr/>
        </p:nvSpPr>
        <p:spPr>
          <a:xfrm>
            <a:off x="3556100" y="3802025"/>
            <a:ext cx="19731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t>Empower the Team</a:t>
            </a:r>
            <a:endParaRPr sz="1500"/>
          </a:p>
        </p:txBody>
      </p:sp>
      <p:sp>
        <p:nvSpPr>
          <p:cNvPr id="368" name="Google Shape;368;g16398e553a6_0_22"/>
          <p:cNvSpPr txBox="1"/>
          <p:nvPr/>
        </p:nvSpPr>
        <p:spPr>
          <a:xfrm>
            <a:off x="6233163" y="3802025"/>
            <a:ext cx="19731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t>Manage Complexity</a:t>
            </a:r>
            <a:endParaRPr sz="1500"/>
          </a:p>
        </p:txBody>
      </p:sp>
      <p:sp>
        <p:nvSpPr>
          <p:cNvPr id="369" name="Google Shape;369;g16398e553a6_0_22"/>
          <p:cNvSpPr txBox="1"/>
          <p:nvPr/>
        </p:nvSpPr>
        <p:spPr>
          <a:xfrm>
            <a:off x="1108563" y="4170975"/>
            <a:ext cx="2114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Perform better than traditional projects</a:t>
            </a:r>
            <a:endParaRPr sz="1200"/>
          </a:p>
        </p:txBody>
      </p:sp>
      <p:sp>
        <p:nvSpPr>
          <p:cNvPr id="370" name="Google Shape;370;g16398e553a6_0_22"/>
          <p:cNvSpPr txBox="1"/>
          <p:nvPr/>
        </p:nvSpPr>
        <p:spPr>
          <a:xfrm>
            <a:off x="3485600" y="4170975"/>
            <a:ext cx="2114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Leverage team knowledge and increase job satisfaction</a:t>
            </a:r>
            <a:endParaRPr sz="1200"/>
          </a:p>
        </p:txBody>
      </p:sp>
      <p:sp>
        <p:nvSpPr>
          <p:cNvPr id="371" name="Google Shape;371;g16398e553a6_0_22"/>
          <p:cNvSpPr txBox="1"/>
          <p:nvPr/>
        </p:nvSpPr>
        <p:spPr>
          <a:xfrm>
            <a:off x="6075363" y="4170975"/>
            <a:ext cx="260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Simple project management approach to increasing complexity</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Prerequisites</a:t>
            </a:r>
            <a:endParaRPr>
              <a:solidFill>
                <a:schemeClr val="dk1"/>
              </a:solidFill>
            </a:endParaRPr>
          </a:p>
        </p:txBody>
      </p:sp>
      <p:sp>
        <p:nvSpPr>
          <p:cNvPr id="90" name="Google Shape;90;p3"/>
          <p:cNvSpPr txBox="1"/>
          <p:nvPr>
            <p:ph idx="1" type="body"/>
          </p:nvPr>
        </p:nvSpPr>
        <p:spPr>
          <a:xfrm>
            <a:off x="613700" y="1641749"/>
            <a:ext cx="7086600" cy="1266703"/>
          </a:xfrm>
          <a:prstGeom prst="rect">
            <a:avLst/>
          </a:prstGeom>
          <a:noFill/>
          <a:ln>
            <a:noFill/>
          </a:ln>
        </p:spPr>
        <p:txBody>
          <a:bodyPr anchorCtr="0" anchor="t" bIns="91400" lIns="91400" spcFirstLastPara="1" rIns="91400" wrap="square" tIns="91400">
            <a:noAutofit/>
          </a:bodyPr>
          <a:lstStyle/>
          <a:p>
            <a:pPr indent="-323850" lvl="0" marL="457200" rtl="0" algn="l">
              <a:lnSpc>
                <a:spcPct val="115000"/>
              </a:lnSpc>
              <a:spcBef>
                <a:spcPts val="0"/>
              </a:spcBef>
              <a:spcAft>
                <a:spcPts val="0"/>
              </a:spcAft>
              <a:buClr>
                <a:schemeClr val="dk1"/>
              </a:buClr>
              <a:buSzPts val="1500"/>
              <a:buChar char="●"/>
            </a:pPr>
            <a:r>
              <a:rPr lang="en-US">
                <a:solidFill>
                  <a:schemeClr val="dk1"/>
                </a:solidFill>
              </a:rPr>
              <a:t>Know some basics of programming in any languages.</a:t>
            </a:r>
            <a:endParaRPr>
              <a:solidFill>
                <a:schemeClr val="dk1"/>
              </a:solidFill>
            </a:endParaRPr>
          </a:p>
          <a:p>
            <a:pPr indent="-323850" lvl="0" marL="457200" rtl="0" algn="l">
              <a:lnSpc>
                <a:spcPct val="115000"/>
              </a:lnSpc>
              <a:spcBef>
                <a:spcPts val="1000"/>
              </a:spcBef>
              <a:spcAft>
                <a:spcPts val="0"/>
              </a:spcAft>
              <a:buClr>
                <a:schemeClr val="dk1"/>
              </a:buClr>
              <a:buSzPts val="1500"/>
              <a:buChar char="●"/>
            </a:pPr>
            <a:r>
              <a:rPr lang="en-US">
                <a:solidFill>
                  <a:schemeClr val="dk1"/>
                </a:solidFill>
              </a:rPr>
              <a:t>Have never taken a formal course in Dev Fundamentals and know little or nothing about</a:t>
            </a:r>
            <a:r>
              <a:rPr lang="en-US"/>
              <a:t> Software</a:t>
            </a:r>
            <a:r>
              <a:rPr lang="en-US">
                <a:solidFill>
                  <a:schemeClr val="dk1"/>
                </a:solidFill>
                <a:extLst>
                  <a:ext uri="http://customooxmlschemas.google.com/">
                    <go:slidesCustomData xmlns:go="http://customooxmlschemas.google.com/" textRoundtripDataId="0"/>
                  </a:ext>
                </a:extLst>
              </a:rPr>
              <a:t> Development</a:t>
            </a:r>
            <a:r>
              <a:rPr lang="en-US">
                <a:solidFill>
                  <a:schemeClr val="dk1"/>
                </a:solidFill>
              </a:rPr>
              <a:t>.</a:t>
            </a:r>
            <a:endParaRPr/>
          </a:p>
          <a:p>
            <a:pPr indent="-228600" lvl="0" marL="457200" rtl="0" algn="l">
              <a:lnSpc>
                <a:spcPct val="115000"/>
              </a:lnSpc>
              <a:spcBef>
                <a:spcPts val="2000"/>
              </a:spcBef>
              <a:spcAft>
                <a:spcPts val="1000"/>
              </a:spcAft>
              <a:buClr>
                <a:schemeClr val="dk1"/>
              </a:buClr>
              <a:buSzPts val="1500"/>
              <a:buNone/>
            </a:pPr>
            <a:r>
              <a:t/>
            </a:r>
            <a:endParaRPr>
              <a:solidFill>
                <a:schemeClr val="dk1"/>
              </a:solidFill>
            </a:endParaRPr>
          </a:p>
        </p:txBody>
      </p:sp>
      <p:sp>
        <p:nvSpPr>
          <p:cNvPr id="91" name="Google Shape;91;p3"/>
          <p:cNvSpPr txBox="1"/>
          <p:nvPr>
            <p:ph idx="1" type="body"/>
          </p:nvPr>
        </p:nvSpPr>
        <p:spPr>
          <a:xfrm>
            <a:off x="613700" y="3260701"/>
            <a:ext cx="7806000" cy="1202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SzPts val="1500"/>
              <a:buNone/>
            </a:pPr>
            <a:r>
              <a:rPr b="1" lang="en-US" sz="1800">
                <a:solidFill>
                  <a:schemeClr val="accent1"/>
                </a:solidFill>
              </a:rPr>
              <a:t>Please Note</a:t>
            </a:r>
            <a:endParaRPr b="1" sz="1800">
              <a:solidFill>
                <a:schemeClr val="accent1"/>
              </a:solidFill>
            </a:endParaRPr>
          </a:p>
          <a:p>
            <a:pPr indent="0" lvl="0" marL="0" marR="0" rtl="0" algn="l">
              <a:lnSpc>
                <a:spcPct val="100000"/>
              </a:lnSpc>
              <a:spcBef>
                <a:spcPts val="0"/>
              </a:spcBef>
              <a:spcAft>
                <a:spcPts val="0"/>
              </a:spcAft>
              <a:buSzPts val="1500"/>
              <a:buNone/>
            </a:pPr>
            <a:r>
              <a:rPr lang="en-US">
                <a:solidFill>
                  <a:schemeClr val="dk1"/>
                </a:solidFill>
              </a:rPr>
              <a:t>If you have never </a:t>
            </a:r>
            <a:r>
              <a:rPr lang="en-US">
                <a:solidFill>
                  <a:schemeClr val="dk1"/>
                </a:solidFill>
                <a:extLst>
                  <a:ext uri="http://customooxmlschemas.google.com/">
                    <go:slidesCustomData xmlns:go="http://customooxmlschemas.google.com/" textRoundtripDataId="1"/>
                  </a:ext>
                </a:extLst>
              </a:rPr>
              <a:t>programmed before that's also ok .</a:t>
            </a:r>
            <a:r>
              <a:rPr lang="en-US">
                <a:extLst>
                  <a:ext uri="http://customooxmlschemas.google.com/">
                    <go:slidesCustomData xmlns:go="http://customooxmlschemas.google.com/" textRoundtripDataId="2"/>
                  </a:ext>
                </a:extLst>
              </a:rPr>
              <a:t>In</a:t>
            </a:r>
            <a:r>
              <a:rPr lang="en-US">
                <a:solidFill>
                  <a:schemeClr val="dk1"/>
                </a:solidFill>
                <a:extLst>
                  <a:ext uri="http://customooxmlschemas.google.com/">
                    <go:slidesCustomData xmlns:go="http://customooxmlschemas.google.com/" textRoundtripDataId="3"/>
                  </a:ext>
                </a:extLst>
              </a:rPr>
              <a:t> this course we will </a:t>
            </a:r>
            <a:r>
              <a:rPr lang="en-US">
                <a:extLst>
                  <a:ext uri="http://customooxmlschemas.google.com/">
                    <go:slidesCustomData xmlns:go="http://customooxmlschemas.google.com/" textRoundtripDataId="4"/>
                  </a:ext>
                </a:extLst>
              </a:rPr>
              <a:t>write </a:t>
            </a:r>
            <a:r>
              <a:rPr lang="en-US">
                <a:solidFill>
                  <a:schemeClr val="dk1"/>
                </a:solidFill>
                <a:extLst>
                  <a:ext uri="http://customooxmlschemas.google.com/">
                    <go:slidesCustomData xmlns:go="http://customooxmlschemas.google.com/" textRoundtripDataId="5"/>
                  </a:ext>
                </a:extLst>
              </a:rPr>
              <a:t>some programs to demonstrate dev fundamentals</a:t>
            </a:r>
            <a:r>
              <a:rPr lang="en-US">
                <a:solidFill>
                  <a:schemeClr val="dk1"/>
                </a:solidFill>
              </a:rPr>
              <a:t>.</a:t>
            </a:r>
            <a:endParaRPr>
              <a:solidFill>
                <a:schemeClr val="dk1"/>
              </a:solidFill>
            </a:endParaRPr>
          </a:p>
          <a:p>
            <a:pPr indent="0" lvl="0" marL="0" rtl="0" algn="l">
              <a:lnSpc>
                <a:spcPct val="100000"/>
              </a:lnSpc>
              <a:spcBef>
                <a:spcPts val="0"/>
              </a:spcBef>
              <a:spcAft>
                <a:spcPts val="0"/>
              </a:spcAft>
              <a:buSzPts val="1500"/>
              <a:buNone/>
            </a:pPr>
            <a:r>
              <a:t/>
            </a:r>
            <a:endParaRPr>
              <a:solidFill>
                <a:schemeClr val="dk1"/>
              </a:solidFill>
            </a:endParaRPr>
          </a:p>
          <a:p>
            <a:pPr indent="0" lvl="0" marL="0" marR="0" rtl="0" algn="l">
              <a:lnSpc>
                <a:spcPct val="100000"/>
              </a:lnSpc>
              <a:spcBef>
                <a:spcPts val="0"/>
              </a:spcBef>
              <a:spcAft>
                <a:spcPts val="0"/>
              </a:spcAft>
              <a:buSzPts val="1500"/>
              <a:buNone/>
            </a:pPr>
            <a:r>
              <a:rPr b="1" lang="en-US" sz="1800">
                <a:solidFill>
                  <a:schemeClr val="accent1"/>
                </a:solidFill>
                <a:extLst>
                  <a:ext uri="http://customooxmlschemas.google.com/">
                    <go:slidesCustomData xmlns:go="http://customooxmlschemas.google.com/" textRoundtripDataId="6"/>
                  </a:ext>
                </a:extLst>
              </a:rPr>
              <a:t>Please send your query in chat so we can direct you towards  the right resource.</a:t>
            </a:r>
            <a:endParaRPr b="1" sz="1800">
              <a:solidFill>
                <a:schemeClr val="accent1"/>
              </a:solidFill>
            </a:endParaRPr>
          </a:p>
        </p:txBody>
      </p:sp>
      <p:sp>
        <p:nvSpPr>
          <p:cNvPr id="92" name="Google Shape;92;p3"/>
          <p:cNvSpPr txBox="1"/>
          <p:nvPr>
            <p:ph idx="1" type="body"/>
          </p:nvPr>
        </p:nvSpPr>
        <p:spPr>
          <a:xfrm>
            <a:off x="613700" y="1289500"/>
            <a:ext cx="7806000" cy="3771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500"/>
              <a:buNone/>
            </a:pPr>
            <a:r>
              <a:rPr b="1" lang="en-US" sz="1800">
                <a:solidFill>
                  <a:schemeClr val="accent1"/>
                </a:solidFill>
              </a:rPr>
              <a:t>This course assumes you</a:t>
            </a:r>
            <a:endParaRPr b="1" sz="1800">
              <a:solidFill>
                <a:schemeClr val="accent1"/>
              </a:solidFill>
            </a:endParaRPr>
          </a:p>
        </p:txBody>
      </p:sp>
      <p:sp>
        <p:nvSpPr>
          <p:cNvPr id="93" name="Google Shape;93;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5" name="Shape 375"/>
        <p:cNvGrpSpPr/>
        <p:nvPr/>
      </p:nvGrpSpPr>
      <p:grpSpPr>
        <a:xfrm>
          <a:off x="0" y="0"/>
          <a:ext cx="0" cy="0"/>
          <a:chOff x="0" y="0"/>
          <a:chExt cx="0" cy="0"/>
        </a:xfrm>
      </p:grpSpPr>
      <p:sp>
        <p:nvSpPr>
          <p:cNvPr id="376" name="Google Shape;376;g7614b59455436241_0"/>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Diving into Agile Methodologies</a:t>
            </a:r>
            <a:endParaRPr b="0" i="0" sz="3600" u="none" cap="none" strike="noStrike">
              <a:solidFill>
                <a:schemeClr val="lt2"/>
              </a:solidFill>
              <a:latin typeface="Arial"/>
              <a:ea typeface="Arial"/>
              <a:cs typeface="Arial"/>
              <a:sym typeface="Arial"/>
            </a:endParaRPr>
          </a:p>
        </p:txBody>
      </p:sp>
      <p:sp>
        <p:nvSpPr>
          <p:cNvPr id="377" name="Google Shape;377;g7614b59455436241_0"/>
          <p:cNvSpPr txBox="1"/>
          <p:nvPr/>
        </p:nvSpPr>
        <p:spPr>
          <a:xfrm>
            <a:off x="824575" y="1851650"/>
            <a:ext cx="44910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Agile as an approach for projects is all about ensuring what is being built is valuable.</a:t>
            </a:r>
            <a:endParaRPr/>
          </a:p>
        </p:txBody>
      </p:sp>
      <p:pic>
        <p:nvPicPr>
          <p:cNvPr id="378" name="Google Shape;378;g7614b59455436241_0"/>
          <p:cNvPicPr preferRelativeResize="0"/>
          <p:nvPr/>
        </p:nvPicPr>
        <p:blipFill>
          <a:blip r:embed="rId3">
            <a:alphaModFix/>
          </a:blip>
          <a:stretch>
            <a:fillRect/>
          </a:stretch>
        </p:blipFill>
        <p:spPr>
          <a:xfrm>
            <a:off x="5374300" y="1728263"/>
            <a:ext cx="2608435" cy="1940225"/>
          </a:xfrm>
          <a:prstGeom prst="rect">
            <a:avLst/>
          </a:prstGeom>
          <a:noFill/>
          <a:ln>
            <a:noFill/>
          </a:ln>
        </p:spPr>
      </p:pic>
      <p:sp>
        <p:nvSpPr>
          <p:cNvPr id="379" name="Google Shape;379;g7614b59455436241_0"/>
          <p:cNvSpPr txBox="1"/>
          <p:nvPr/>
        </p:nvSpPr>
        <p:spPr>
          <a:xfrm>
            <a:off x="779450" y="2905400"/>
            <a:ext cx="437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“Who knows” ? </a:t>
            </a:r>
            <a:r>
              <a:rPr lang="en-US"/>
              <a:t>about a</a:t>
            </a:r>
            <a:r>
              <a:rPr b="1" lang="en-US"/>
              <a:t> project </a:t>
            </a:r>
            <a:r>
              <a:rPr lang="en-US"/>
              <a:t>that never been able to add value to a customer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THAT’S WHERE BA’s COME IN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3" name="Shape 383"/>
        <p:cNvGrpSpPr/>
        <p:nvPr/>
      </p:nvGrpSpPr>
      <p:grpSpPr>
        <a:xfrm>
          <a:off x="0" y="0"/>
          <a:ext cx="0" cy="0"/>
          <a:chOff x="0" y="0"/>
          <a:chExt cx="0" cy="0"/>
        </a:xfrm>
      </p:grpSpPr>
      <p:sp>
        <p:nvSpPr>
          <p:cNvPr id="384" name="Google Shape;384;g16426519d82_0_0"/>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Agile Manifesto</a:t>
            </a:r>
            <a:endParaRPr b="0" i="0" sz="3600" u="none" cap="none" strike="noStrike">
              <a:solidFill>
                <a:schemeClr val="lt2"/>
              </a:solidFill>
              <a:latin typeface="Arial"/>
              <a:ea typeface="Arial"/>
              <a:cs typeface="Arial"/>
              <a:sym typeface="Arial"/>
            </a:endParaRPr>
          </a:p>
        </p:txBody>
      </p:sp>
      <p:sp>
        <p:nvSpPr>
          <p:cNvPr id="385" name="Google Shape;385;g16426519d82_0_0"/>
          <p:cNvSpPr txBox="1"/>
          <p:nvPr/>
        </p:nvSpPr>
        <p:spPr>
          <a:xfrm>
            <a:off x="406650" y="2571750"/>
            <a:ext cx="3681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https://github.com/dataarjun/Training_Contents/blob/main/Excercise/The_Agile_Manifesto.pdf</a:t>
            </a:r>
            <a:endParaRPr/>
          </a:p>
          <a:p>
            <a:pPr indent="0" lvl="0" marL="0" rtl="0" algn="l">
              <a:spcBef>
                <a:spcPts val="0"/>
              </a:spcBef>
              <a:spcAft>
                <a:spcPts val="0"/>
              </a:spcAft>
              <a:buNone/>
            </a:pPr>
            <a:r>
              <a:t/>
            </a:r>
            <a:endParaRPr/>
          </a:p>
        </p:txBody>
      </p:sp>
      <p:pic>
        <p:nvPicPr>
          <p:cNvPr id="386" name="Google Shape;386;g16426519d82_0_0"/>
          <p:cNvPicPr preferRelativeResize="0"/>
          <p:nvPr/>
        </p:nvPicPr>
        <p:blipFill rotWithShape="1">
          <a:blip r:embed="rId4">
            <a:alphaModFix/>
          </a:blip>
          <a:srcRect b="15081" l="3344" r="0" t="7018"/>
          <a:stretch/>
        </p:blipFill>
        <p:spPr>
          <a:xfrm>
            <a:off x="4492625" y="1749575"/>
            <a:ext cx="4120627" cy="20366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0" name="Shape 390"/>
        <p:cNvGrpSpPr/>
        <p:nvPr/>
      </p:nvGrpSpPr>
      <p:grpSpPr>
        <a:xfrm>
          <a:off x="0" y="0"/>
          <a:ext cx="0" cy="0"/>
          <a:chOff x="0" y="0"/>
          <a:chExt cx="0" cy="0"/>
        </a:xfrm>
      </p:grpSpPr>
      <p:sp>
        <p:nvSpPr>
          <p:cNvPr id="391" name="Google Shape;391;g16398e553a6_0_43"/>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Agile Tools</a:t>
            </a:r>
            <a:endParaRPr b="0" i="0" sz="3600" u="none" cap="none" strike="noStrike">
              <a:solidFill>
                <a:schemeClr val="lt2"/>
              </a:solidFill>
              <a:latin typeface="Arial"/>
              <a:ea typeface="Arial"/>
              <a:cs typeface="Arial"/>
              <a:sym typeface="Arial"/>
            </a:endParaRPr>
          </a:p>
        </p:txBody>
      </p:sp>
      <p:pic>
        <p:nvPicPr>
          <p:cNvPr id="392" name="Google Shape;392;g16398e553a6_0_43"/>
          <p:cNvPicPr preferRelativeResize="0"/>
          <p:nvPr/>
        </p:nvPicPr>
        <p:blipFill>
          <a:blip r:embed="rId3">
            <a:alphaModFix/>
          </a:blip>
          <a:stretch>
            <a:fillRect/>
          </a:stretch>
        </p:blipFill>
        <p:spPr>
          <a:xfrm>
            <a:off x="3192150" y="1538326"/>
            <a:ext cx="1379850" cy="814100"/>
          </a:xfrm>
          <a:prstGeom prst="rect">
            <a:avLst/>
          </a:prstGeom>
          <a:noFill/>
          <a:ln>
            <a:noFill/>
          </a:ln>
        </p:spPr>
      </p:pic>
      <p:pic>
        <p:nvPicPr>
          <p:cNvPr id="393" name="Google Shape;393;g16398e553a6_0_43"/>
          <p:cNvPicPr preferRelativeResize="0"/>
          <p:nvPr/>
        </p:nvPicPr>
        <p:blipFill>
          <a:blip r:embed="rId4">
            <a:alphaModFix/>
          </a:blip>
          <a:stretch>
            <a:fillRect/>
          </a:stretch>
        </p:blipFill>
        <p:spPr>
          <a:xfrm>
            <a:off x="5181745" y="1128275"/>
            <a:ext cx="2165755" cy="1443474"/>
          </a:xfrm>
          <a:prstGeom prst="rect">
            <a:avLst/>
          </a:prstGeom>
          <a:noFill/>
          <a:ln>
            <a:noFill/>
          </a:ln>
        </p:spPr>
      </p:pic>
      <p:pic>
        <p:nvPicPr>
          <p:cNvPr id="394" name="Google Shape;394;g16398e553a6_0_43"/>
          <p:cNvPicPr preferRelativeResize="0"/>
          <p:nvPr/>
        </p:nvPicPr>
        <p:blipFill>
          <a:blip r:embed="rId5">
            <a:alphaModFix/>
          </a:blip>
          <a:stretch>
            <a:fillRect/>
          </a:stretch>
        </p:blipFill>
        <p:spPr>
          <a:xfrm>
            <a:off x="1812325" y="3235550"/>
            <a:ext cx="1080699" cy="607890"/>
          </a:xfrm>
          <a:prstGeom prst="rect">
            <a:avLst/>
          </a:prstGeom>
          <a:noFill/>
          <a:ln>
            <a:noFill/>
          </a:ln>
        </p:spPr>
      </p:pic>
      <p:pic>
        <p:nvPicPr>
          <p:cNvPr id="395" name="Google Shape;395;g16398e553a6_0_43"/>
          <p:cNvPicPr preferRelativeResize="0"/>
          <p:nvPr/>
        </p:nvPicPr>
        <p:blipFill>
          <a:blip r:embed="rId6">
            <a:alphaModFix/>
          </a:blip>
          <a:stretch>
            <a:fillRect/>
          </a:stretch>
        </p:blipFill>
        <p:spPr>
          <a:xfrm>
            <a:off x="4160100" y="2778600"/>
            <a:ext cx="1225375" cy="689276"/>
          </a:xfrm>
          <a:prstGeom prst="rect">
            <a:avLst/>
          </a:prstGeom>
          <a:noFill/>
          <a:ln>
            <a:noFill/>
          </a:ln>
        </p:spPr>
      </p:pic>
      <p:pic>
        <p:nvPicPr>
          <p:cNvPr id="396" name="Google Shape;396;g16398e553a6_0_43"/>
          <p:cNvPicPr preferRelativeResize="0"/>
          <p:nvPr/>
        </p:nvPicPr>
        <p:blipFill>
          <a:blip r:embed="rId7">
            <a:alphaModFix/>
          </a:blip>
          <a:stretch>
            <a:fillRect/>
          </a:stretch>
        </p:blipFill>
        <p:spPr>
          <a:xfrm>
            <a:off x="1081224" y="1623875"/>
            <a:ext cx="1379850" cy="1379850"/>
          </a:xfrm>
          <a:prstGeom prst="rect">
            <a:avLst/>
          </a:prstGeom>
          <a:noFill/>
          <a:ln>
            <a:noFill/>
          </a:ln>
        </p:spPr>
      </p:pic>
      <p:pic>
        <p:nvPicPr>
          <p:cNvPr id="397" name="Google Shape;397;g16398e553a6_0_43"/>
          <p:cNvPicPr preferRelativeResize="0"/>
          <p:nvPr/>
        </p:nvPicPr>
        <p:blipFill>
          <a:blip r:embed="rId8">
            <a:alphaModFix/>
          </a:blip>
          <a:stretch>
            <a:fillRect/>
          </a:stretch>
        </p:blipFill>
        <p:spPr>
          <a:xfrm>
            <a:off x="5972950" y="2945877"/>
            <a:ext cx="1080700" cy="1080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1" name="Shape 401"/>
        <p:cNvGrpSpPr/>
        <p:nvPr/>
      </p:nvGrpSpPr>
      <p:grpSpPr>
        <a:xfrm>
          <a:off x="0" y="0"/>
          <a:ext cx="0" cy="0"/>
          <a:chOff x="0" y="0"/>
          <a:chExt cx="0" cy="0"/>
        </a:xfrm>
      </p:grpSpPr>
      <p:sp>
        <p:nvSpPr>
          <p:cNvPr id="402" name="Google Shape;402;g16398e553a6_0_58"/>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What is Jira ?</a:t>
            </a:r>
            <a:endParaRPr b="0" i="0" sz="3600" u="none" cap="none" strike="noStrike">
              <a:solidFill>
                <a:schemeClr val="lt2"/>
              </a:solidFill>
              <a:latin typeface="Arial"/>
              <a:ea typeface="Arial"/>
              <a:cs typeface="Arial"/>
              <a:sym typeface="Arial"/>
            </a:endParaRPr>
          </a:p>
        </p:txBody>
      </p:sp>
      <p:sp>
        <p:nvSpPr>
          <p:cNvPr id="403" name="Google Shape;403;g16398e553a6_0_58"/>
          <p:cNvSpPr txBox="1"/>
          <p:nvPr/>
        </p:nvSpPr>
        <p:spPr>
          <a:xfrm>
            <a:off x="844375" y="1822625"/>
            <a:ext cx="7352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JIRA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 virtual work planning and delivery tool </a:t>
            </a:r>
            <a:endParaRPr/>
          </a:p>
          <a:p>
            <a:pPr indent="0" lvl="0" marL="0" rtl="0" algn="l">
              <a:spcBef>
                <a:spcPts val="0"/>
              </a:spcBef>
              <a:spcAft>
                <a:spcPts val="0"/>
              </a:spcAft>
              <a:buNone/>
            </a:pPr>
            <a:r>
              <a:rPr lang="en-US"/>
              <a:t>• Customizable for your company and project needs </a:t>
            </a:r>
            <a:endParaRPr/>
          </a:p>
          <a:p>
            <a:pPr indent="0" lvl="0" marL="0" rtl="0" algn="l">
              <a:spcBef>
                <a:spcPts val="0"/>
              </a:spcBef>
              <a:spcAft>
                <a:spcPts val="0"/>
              </a:spcAft>
              <a:buNone/>
            </a:pPr>
            <a:r>
              <a:rPr lang="en-US"/>
              <a:t>• Provides transparency and real-time reporting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7" name="Shape 407"/>
        <p:cNvGrpSpPr/>
        <p:nvPr/>
      </p:nvGrpSpPr>
      <p:grpSpPr>
        <a:xfrm>
          <a:off x="0" y="0"/>
          <a:ext cx="0" cy="0"/>
          <a:chOff x="0" y="0"/>
          <a:chExt cx="0" cy="0"/>
        </a:xfrm>
      </p:grpSpPr>
      <p:sp>
        <p:nvSpPr>
          <p:cNvPr id="408" name="Google Shape;408;g16398e553a6_0_71"/>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What can JIRA do for you?</a:t>
            </a:r>
            <a:endParaRPr b="0" i="0" sz="3600" u="none" cap="none" strike="noStrike">
              <a:solidFill>
                <a:schemeClr val="lt2"/>
              </a:solidFill>
              <a:latin typeface="Arial"/>
              <a:ea typeface="Arial"/>
              <a:cs typeface="Arial"/>
              <a:sym typeface="Arial"/>
            </a:endParaRPr>
          </a:p>
        </p:txBody>
      </p:sp>
      <p:sp>
        <p:nvSpPr>
          <p:cNvPr id="409" name="Google Shape;409;g16398e553a6_0_71"/>
          <p:cNvSpPr txBox="1"/>
          <p:nvPr/>
        </p:nvSpPr>
        <p:spPr>
          <a:xfrm>
            <a:off x="844375" y="1822625"/>
            <a:ext cx="7352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JIRA can help you manage your projects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Coordinate efforts to deliver a product</a:t>
            </a:r>
            <a:endParaRPr/>
          </a:p>
          <a:p>
            <a:pPr indent="0" lvl="0" marL="0" rtl="0" algn="l">
              <a:spcBef>
                <a:spcPts val="0"/>
              </a:spcBef>
              <a:spcAft>
                <a:spcPts val="0"/>
              </a:spcAft>
              <a:buNone/>
            </a:pPr>
            <a:r>
              <a:rPr lang="en-US"/>
              <a:t>• Manage and hold all your projects in one location </a:t>
            </a:r>
            <a:endParaRPr/>
          </a:p>
          <a:p>
            <a:pPr indent="0" lvl="0" marL="0" rtl="0" algn="l">
              <a:spcBef>
                <a:spcPts val="0"/>
              </a:spcBef>
              <a:spcAft>
                <a:spcPts val="0"/>
              </a:spcAft>
              <a:buNone/>
            </a:pPr>
            <a:r>
              <a:rPr lang="en-US"/>
              <a:t>• Track and organize enterprise-wide initiatives </a:t>
            </a:r>
            <a:endParaRPr/>
          </a:p>
          <a:p>
            <a:pPr indent="0" lvl="0" marL="0" rtl="0" algn="l">
              <a:spcBef>
                <a:spcPts val="0"/>
              </a:spcBef>
              <a:spcAft>
                <a:spcPts val="0"/>
              </a:spcAft>
              <a:buNone/>
            </a:pPr>
            <a:r>
              <a:rPr lang="en-US"/>
              <a:t>• Follow team activity with real-time reporting </a:t>
            </a:r>
            <a:endParaRPr/>
          </a:p>
          <a:p>
            <a:pPr indent="0" lvl="0" marL="0" rtl="0" algn="l">
              <a:spcBef>
                <a:spcPts val="0"/>
              </a:spcBef>
              <a:spcAft>
                <a:spcPts val="0"/>
              </a:spcAft>
              <a:buNone/>
            </a:pPr>
            <a:r>
              <a:rPr lang="en-US"/>
              <a:t>• Monitor single or multiple projects </a:t>
            </a:r>
            <a:endParaRPr/>
          </a:p>
          <a:p>
            <a:pPr indent="0" lvl="0" marL="0" rtl="0" algn="l">
              <a:spcBef>
                <a:spcPts val="0"/>
              </a:spcBef>
              <a:spcAft>
                <a:spcPts val="0"/>
              </a:spcAft>
              <a:buNone/>
            </a:pPr>
            <a:r>
              <a:rPr lang="en-US"/>
              <a:t>• Provide visibility and transparency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3" name="Shape 413"/>
        <p:cNvGrpSpPr/>
        <p:nvPr/>
      </p:nvGrpSpPr>
      <p:grpSpPr>
        <a:xfrm>
          <a:off x="0" y="0"/>
          <a:ext cx="0" cy="0"/>
          <a:chOff x="0" y="0"/>
          <a:chExt cx="0" cy="0"/>
        </a:xfrm>
      </p:grpSpPr>
      <p:sp>
        <p:nvSpPr>
          <p:cNvPr id="414" name="Google Shape;414;g16398e553a6_0_78"/>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JIRA Projects</a:t>
            </a:r>
            <a:endParaRPr b="0" i="0" sz="3600" u="none" cap="none" strike="noStrike">
              <a:solidFill>
                <a:schemeClr val="lt2"/>
              </a:solidFill>
              <a:latin typeface="Arial"/>
              <a:ea typeface="Arial"/>
              <a:cs typeface="Arial"/>
              <a:sym typeface="Arial"/>
            </a:endParaRPr>
          </a:p>
        </p:txBody>
      </p:sp>
      <p:pic>
        <p:nvPicPr>
          <p:cNvPr id="415" name="Google Shape;415;g16398e553a6_0_78"/>
          <p:cNvPicPr preferRelativeResize="0"/>
          <p:nvPr/>
        </p:nvPicPr>
        <p:blipFill>
          <a:blip r:embed="rId3">
            <a:alphaModFix/>
          </a:blip>
          <a:stretch>
            <a:fillRect/>
          </a:stretch>
        </p:blipFill>
        <p:spPr>
          <a:xfrm>
            <a:off x="1740249" y="1555300"/>
            <a:ext cx="5823723" cy="30136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9" name="Shape 419"/>
        <p:cNvGrpSpPr/>
        <p:nvPr/>
      </p:nvGrpSpPr>
      <p:grpSpPr>
        <a:xfrm>
          <a:off x="0" y="0"/>
          <a:ext cx="0" cy="0"/>
          <a:chOff x="0" y="0"/>
          <a:chExt cx="0" cy="0"/>
        </a:xfrm>
      </p:grpSpPr>
      <p:sp>
        <p:nvSpPr>
          <p:cNvPr id="420" name="Google Shape;420;g16398e553a6_0_85"/>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What is an Issue ?</a:t>
            </a:r>
            <a:endParaRPr b="0" i="0" sz="3600" u="none" cap="none" strike="noStrike">
              <a:solidFill>
                <a:schemeClr val="lt2"/>
              </a:solidFill>
              <a:latin typeface="Arial"/>
              <a:ea typeface="Arial"/>
              <a:cs typeface="Arial"/>
              <a:sym typeface="Arial"/>
            </a:endParaRPr>
          </a:p>
        </p:txBody>
      </p:sp>
      <p:sp>
        <p:nvSpPr>
          <p:cNvPr id="421" name="Google Shape;421;g16398e553a6_0_85"/>
          <p:cNvSpPr txBox="1"/>
          <p:nvPr/>
        </p:nvSpPr>
        <p:spPr>
          <a:xfrm>
            <a:off x="1197100" y="1294200"/>
            <a:ext cx="7012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Issues are the JIRA term for a requirements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 Story </a:t>
            </a:r>
            <a:endParaRPr b="1"/>
          </a:p>
          <a:p>
            <a:pPr indent="0" lvl="0" marL="0" rtl="0" algn="l">
              <a:spcBef>
                <a:spcPts val="0"/>
              </a:spcBef>
              <a:spcAft>
                <a:spcPts val="0"/>
              </a:spcAft>
              <a:buNone/>
            </a:pPr>
            <a:r>
              <a:rPr b="1" lang="en-US"/>
              <a:t>• Defect </a:t>
            </a:r>
            <a:endParaRPr b="1"/>
          </a:p>
          <a:p>
            <a:pPr indent="0" lvl="0" marL="0" rtl="0" algn="l">
              <a:spcBef>
                <a:spcPts val="0"/>
              </a:spcBef>
              <a:spcAft>
                <a:spcPts val="0"/>
              </a:spcAft>
              <a:buNone/>
            </a:pPr>
            <a:r>
              <a:rPr b="1" lang="en-US"/>
              <a:t>• Improvement </a:t>
            </a:r>
            <a:endParaRPr b="1"/>
          </a:p>
          <a:p>
            <a:pPr indent="0" lvl="0" marL="0" rtl="0" algn="l">
              <a:spcBef>
                <a:spcPts val="0"/>
              </a:spcBef>
              <a:spcAft>
                <a:spcPts val="0"/>
              </a:spcAft>
              <a:buNone/>
            </a:pPr>
            <a:r>
              <a:rPr b="1" lang="en-US"/>
              <a:t>• Request </a:t>
            </a:r>
            <a:endParaRPr b="1"/>
          </a:p>
          <a:p>
            <a:pPr indent="0" lvl="0" marL="0" rtl="0" algn="l">
              <a:spcBef>
                <a:spcPts val="0"/>
              </a:spcBef>
              <a:spcAft>
                <a:spcPts val="0"/>
              </a:spcAft>
              <a:buNone/>
            </a:pPr>
            <a:r>
              <a:rPr b="1" lang="en-US"/>
              <a:t>• Epic </a:t>
            </a:r>
            <a:endParaRPr b="1"/>
          </a:p>
          <a:p>
            <a:pPr indent="0" lvl="0" marL="0" rtl="0" algn="l">
              <a:spcBef>
                <a:spcPts val="0"/>
              </a:spcBef>
              <a:spcAft>
                <a:spcPts val="0"/>
              </a:spcAft>
              <a:buNone/>
            </a:pPr>
            <a:r>
              <a:rPr b="1" lang="en-US"/>
              <a:t>• Task </a:t>
            </a:r>
            <a:endParaRPr b="1"/>
          </a:p>
          <a:p>
            <a:pPr indent="0" lvl="0" marL="0" rtl="0" algn="l">
              <a:spcBef>
                <a:spcPts val="0"/>
              </a:spcBef>
              <a:spcAft>
                <a:spcPts val="0"/>
              </a:spcAft>
              <a:buNone/>
            </a:pPr>
            <a:r>
              <a:rPr b="1" lang="en-US"/>
              <a:t>• Almost anything we want!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These are the basic elements of JIRA and they follow a predefined hierarchy </a:t>
            </a:r>
            <a:endParaRPr/>
          </a:p>
          <a:p>
            <a:pPr indent="0" lvl="0" marL="0" rtl="0" algn="l">
              <a:spcBef>
                <a:spcPts val="0"/>
              </a:spcBef>
              <a:spcAft>
                <a:spcPts val="0"/>
              </a:spcAft>
              <a:buNone/>
            </a:pPr>
            <a:r>
              <a:rPr lang="en-US"/>
              <a:t>• Each Issue has specific fields that hold it’s details and attributes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5" name="Shape 425"/>
        <p:cNvGrpSpPr/>
        <p:nvPr/>
      </p:nvGrpSpPr>
      <p:grpSpPr>
        <a:xfrm>
          <a:off x="0" y="0"/>
          <a:ext cx="0" cy="0"/>
          <a:chOff x="0" y="0"/>
          <a:chExt cx="0" cy="0"/>
        </a:xfrm>
      </p:grpSpPr>
      <p:sp>
        <p:nvSpPr>
          <p:cNvPr id="426" name="Google Shape;426;g16398e553a6_0_94"/>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JIRA Standard Issue Type Hierarchy</a:t>
            </a:r>
            <a:endParaRPr b="0" i="0" sz="3600" u="none" cap="none" strike="noStrike">
              <a:solidFill>
                <a:schemeClr val="lt2"/>
              </a:solidFill>
              <a:latin typeface="Arial"/>
              <a:ea typeface="Arial"/>
              <a:cs typeface="Arial"/>
              <a:sym typeface="Arial"/>
            </a:endParaRPr>
          </a:p>
        </p:txBody>
      </p:sp>
      <p:pic>
        <p:nvPicPr>
          <p:cNvPr id="427" name="Google Shape;427;g16398e553a6_0_94"/>
          <p:cNvPicPr preferRelativeResize="0"/>
          <p:nvPr/>
        </p:nvPicPr>
        <p:blipFill>
          <a:blip r:embed="rId3">
            <a:alphaModFix/>
          </a:blip>
          <a:stretch>
            <a:fillRect/>
          </a:stretch>
        </p:blipFill>
        <p:spPr>
          <a:xfrm>
            <a:off x="2459000" y="1274859"/>
            <a:ext cx="4773282" cy="366476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1" name="Shape 431"/>
        <p:cNvGrpSpPr/>
        <p:nvPr/>
      </p:nvGrpSpPr>
      <p:grpSpPr>
        <a:xfrm>
          <a:off x="0" y="0"/>
          <a:ext cx="0" cy="0"/>
          <a:chOff x="0" y="0"/>
          <a:chExt cx="0" cy="0"/>
        </a:xfrm>
      </p:grpSpPr>
      <p:sp>
        <p:nvSpPr>
          <p:cNvPr id="432" name="Google Shape;432;g16398e553a6_0_101"/>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Common JIRA Agile Issue Types</a:t>
            </a:r>
            <a:endParaRPr b="0" i="0" sz="3600" u="none" cap="none" strike="noStrike">
              <a:solidFill>
                <a:schemeClr val="lt2"/>
              </a:solidFill>
              <a:latin typeface="Arial"/>
              <a:ea typeface="Arial"/>
              <a:cs typeface="Arial"/>
              <a:sym typeface="Arial"/>
            </a:endParaRPr>
          </a:p>
        </p:txBody>
      </p:sp>
      <p:pic>
        <p:nvPicPr>
          <p:cNvPr id="433" name="Google Shape;433;g16398e553a6_0_101"/>
          <p:cNvPicPr preferRelativeResize="0"/>
          <p:nvPr/>
        </p:nvPicPr>
        <p:blipFill>
          <a:blip r:embed="rId3">
            <a:alphaModFix/>
          </a:blip>
          <a:stretch>
            <a:fillRect/>
          </a:stretch>
        </p:blipFill>
        <p:spPr>
          <a:xfrm>
            <a:off x="1841150" y="1295459"/>
            <a:ext cx="5873667" cy="36647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7" name="Shape 437"/>
        <p:cNvGrpSpPr/>
        <p:nvPr/>
      </p:nvGrpSpPr>
      <p:grpSpPr>
        <a:xfrm>
          <a:off x="0" y="0"/>
          <a:ext cx="0" cy="0"/>
          <a:chOff x="0" y="0"/>
          <a:chExt cx="0" cy="0"/>
        </a:xfrm>
      </p:grpSpPr>
      <p:sp>
        <p:nvSpPr>
          <p:cNvPr id="438" name="Google Shape;438;g16398e553a6_0_108"/>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JIRA Workflows</a:t>
            </a:r>
            <a:endParaRPr b="0" i="0" sz="3600" u="none" cap="none" strike="noStrike">
              <a:solidFill>
                <a:schemeClr val="lt2"/>
              </a:solidFill>
              <a:latin typeface="Arial"/>
              <a:ea typeface="Arial"/>
              <a:cs typeface="Arial"/>
              <a:sym typeface="Arial"/>
            </a:endParaRPr>
          </a:p>
        </p:txBody>
      </p:sp>
      <p:sp>
        <p:nvSpPr>
          <p:cNvPr id="439" name="Google Shape;439;g16398e553a6_0_108"/>
          <p:cNvSpPr txBox="1"/>
          <p:nvPr/>
        </p:nvSpPr>
        <p:spPr>
          <a:xfrm>
            <a:off x="659025" y="1472525"/>
            <a:ext cx="3552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JIRA uses a workflow to manage Issue delivery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Issues must follow the workflow states </a:t>
            </a:r>
            <a:endParaRPr/>
          </a:p>
          <a:p>
            <a:pPr indent="0" lvl="0" marL="0" rtl="0" algn="l">
              <a:spcBef>
                <a:spcPts val="0"/>
              </a:spcBef>
              <a:spcAft>
                <a:spcPts val="0"/>
              </a:spcAft>
              <a:buNone/>
            </a:pPr>
            <a:r>
              <a:rPr lang="en-US"/>
              <a:t>• Customizable for each Issue Type </a:t>
            </a:r>
            <a:endParaRPr/>
          </a:p>
          <a:p>
            <a:pPr indent="0" lvl="0" marL="0" rtl="0" algn="l">
              <a:spcBef>
                <a:spcPts val="0"/>
              </a:spcBef>
              <a:spcAft>
                <a:spcPts val="0"/>
              </a:spcAft>
              <a:buNone/>
            </a:pPr>
            <a:r>
              <a:rPr lang="en-US"/>
              <a:t>• Applied to projects and issue types by Project Admin</a:t>
            </a:r>
            <a:endParaRPr/>
          </a:p>
        </p:txBody>
      </p:sp>
      <p:pic>
        <p:nvPicPr>
          <p:cNvPr id="440" name="Google Shape;440;g16398e553a6_0_108"/>
          <p:cNvPicPr preferRelativeResize="0"/>
          <p:nvPr/>
        </p:nvPicPr>
        <p:blipFill>
          <a:blip r:embed="rId3">
            <a:alphaModFix/>
          </a:blip>
          <a:stretch>
            <a:fillRect/>
          </a:stretch>
        </p:blipFill>
        <p:spPr>
          <a:xfrm>
            <a:off x="4158100" y="965934"/>
            <a:ext cx="4627575" cy="3111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 name="Shape 97"/>
        <p:cNvGrpSpPr/>
        <p:nvPr/>
      </p:nvGrpSpPr>
      <p:grpSpPr>
        <a:xfrm>
          <a:off x="0" y="0"/>
          <a:ext cx="0" cy="0"/>
          <a:chOff x="0" y="0"/>
          <a:chExt cx="0" cy="0"/>
        </a:xfrm>
      </p:grpSpPr>
      <p:sp>
        <p:nvSpPr>
          <p:cNvPr id="98" name="Google Shape;98;p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extLst>
                  <a:ext uri="http://customooxmlschemas.google.com/">
                    <go:slidesCustomData xmlns:go="http://customooxmlschemas.google.com/" textRoundtripDataId="7"/>
                  </a:ext>
                </a:extLst>
              </a:rPr>
              <a:t>Why study this subject?</a:t>
            </a:r>
            <a:endParaRPr>
              <a:solidFill>
                <a:schemeClr val="dk1"/>
              </a:solidFill>
            </a:endParaRPr>
          </a:p>
        </p:txBody>
      </p:sp>
      <p:sp>
        <p:nvSpPr>
          <p:cNvPr id="99" name="Google Shape;99;p4"/>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SzPts val="1500"/>
              <a:buFont typeface="Arial"/>
              <a:buChar char="●"/>
            </a:pPr>
            <a:r>
              <a:rPr lang="en-US"/>
              <a:t>Why to take a course on </a:t>
            </a:r>
            <a:r>
              <a:rPr lang="en-US">
                <a:extLst>
                  <a:ext uri="http://customooxmlschemas.google.com/">
                    <go:slidesCustomData xmlns:go="http://customooxmlschemas.google.com/" textRoundtripDataId="8"/>
                  </a:ext>
                </a:extLst>
              </a:rPr>
              <a:t>Dev Fundamentals</a:t>
            </a:r>
            <a:r>
              <a:rPr lang="en-US"/>
              <a:t> ?</a:t>
            </a:r>
            <a:endParaRPr/>
          </a:p>
          <a:p>
            <a:pPr indent="-323850" lvl="0" marL="457200" rtl="0" algn="l">
              <a:lnSpc>
                <a:spcPct val="150000"/>
              </a:lnSpc>
              <a:spcBef>
                <a:spcPts val="1000"/>
              </a:spcBef>
              <a:spcAft>
                <a:spcPts val="0"/>
              </a:spcAft>
              <a:buSzPts val="1500"/>
              <a:buChar char="●"/>
            </a:pPr>
            <a:r>
              <a:rPr lang="en-US"/>
              <a:t>Services as an</a:t>
            </a:r>
            <a:r>
              <a:rPr lang="en-US">
                <a:extLst>
                  <a:ext uri="http://customooxmlschemas.google.com/">
                    <go:slidesCustomData xmlns:go="http://customooxmlschemas.google.com/" textRoundtripDataId="9"/>
                  </a:ext>
                </a:extLst>
              </a:rPr>
              <a:t> entry point in the world of Software Development.</a:t>
            </a:r>
            <a:endParaRPr/>
          </a:p>
          <a:p>
            <a:pPr indent="-323850" lvl="0" marL="457200" rtl="0" algn="l">
              <a:lnSpc>
                <a:spcPct val="150000"/>
              </a:lnSpc>
              <a:spcBef>
                <a:spcPts val="1000"/>
              </a:spcBef>
              <a:spcAft>
                <a:spcPts val="1000"/>
              </a:spcAft>
              <a:buSzPts val="1500"/>
              <a:buChar char="●"/>
            </a:pPr>
            <a:r>
              <a:rPr lang="en-US"/>
              <a:t>Understand how to work with Software Developers.</a:t>
            </a:r>
            <a:endParaRPr/>
          </a:p>
        </p:txBody>
      </p:sp>
      <p:sp>
        <p:nvSpPr>
          <p:cNvPr id="100" name="Google Shape;100;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r>
              <a:rPr lang="en-US"/>
              <a:t>7</a:t>
            </a:r>
            <a:fld id="{00000000-1234-1234-1234-123412341234}" type="slidenum">
              <a:rPr lang="en-US">
                <a:solidFill>
                  <a:schemeClr val="dk1"/>
                </a:solidFill>
              </a:rPr>
              <a:t>‹#›</a:t>
            </a:fld>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000"/>
                                        <p:tgtEl>
                                          <p:spTgt spid="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4" name="Shape 444"/>
        <p:cNvGrpSpPr/>
        <p:nvPr/>
      </p:nvGrpSpPr>
      <p:grpSpPr>
        <a:xfrm>
          <a:off x="0" y="0"/>
          <a:ext cx="0" cy="0"/>
          <a:chOff x="0" y="0"/>
          <a:chExt cx="0" cy="0"/>
        </a:xfrm>
      </p:grpSpPr>
      <p:sp>
        <p:nvSpPr>
          <p:cNvPr id="445" name="Google Shape;445;g16398e553a6_0_119"/>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Project Roles</a:t>
            </a:r>
            <a:endParaRPr b="0" i="0" sz="3600" u="none" cap="none" strike="noStrike">
              <a:solidFill>
                <a:schemeClr val="lt2"/>
              </a:solidFill>
              <a:latin typeface="Arial"/>
              <a:ea typeface="Arial"/>
              <a:cs typeface="Arial"/>
              <a:sym typeface="Arial"/>
            </a:endParaRPr>
          </a:p>
        </p:txBody>
      </p:sp>
      <p:sp>
        <p:nvSpPr>
          <p:cNvPr id="446" name="Google Shape;446;g16398e553a6_0_119"/>
          <p:cNvSpPr txBox="1"/>
          <p:nvPr/>
        </p:nvSpPr>
        <p:spPr>
          <a:xfrm>
            <a:off x="586950" y="1400425"/>
            <a:ext cx="7228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Project roles are a flexible way to associate users and groups with a particular project </a:t>
            </a:r>
            <a:endParaRPr/>
          </a:p>
          <a:p>
            <a:pPr indent="-317500" lvl="0" marL="457200" rtl="0" algn="l">
              <a:spcBef>
                <a:spcPts val="0"/>
              </a:spcBef>
              <a:spcAft>
                <a:spcPts val="0"/>
              </a:spcAft>
              <a:buSzPts val="1400"/>
              <a:buChar char="●"/>
            </a:pPr>
            <a:r>
              <a:rPr lang="en-US"/>
              <a:t>Used in conjunction with Permission Schemes to define access and activity permissions to your project</a:t>
            </a:r>
            <a:endParaRPr/>
          </a:p>
        </p:txBody>
      </p:sp>
      <p:pic>
        <p:nvPicPr>
          <p:cNvPr id="447" name="Google Shape;447;g16398e553a6_0_119"/>
          <p:cNvPicPr preferRelativeResize="0"/>
          <p:nvPr/>
        </p:nvPicPr>
        <p:blipFill>
          <a:blip r:embed="rId3">
            <a:alphaModFix/>
          </a:blip>
          <a:stretch>
            <a:fillRect/>
          </a:stretch>
        </p:blipFill>
        <p:spPr>
          <a:xfrm>
            <a:off x="1758750" y="2447125"/>
            <a:ext cx="6057012" cy="2391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1" name="Shape 451"/>
        <p:cNvGrpSpPr/>
        <p:nvPr/>
      </p:nvGrpSpPr>
      <p:grpSpPr>
        <a:xfrm>
          <a:off x="0" y="0"/>
          <a:ext cx="0" cy="0"/>
          <a:chOff x="0" y="0"/>
          <a:chExt cx="0" cy="0"/>
        </a:xfrm>
      </p:grpSpPr>
      <p:sp>
        <p:nvSpPr>
          <p:cNvPr id="452" name="Google Shape;452;g16398e553a6_0_130"/>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Project Roles</a:t>
            </a:r>
            <a:endParaRPr b="0" i="0" sz="3600" u="none" cap="none" strike="noStrike">
              <a:solidFill>
                <a:schemeClr val="lt2"/>
              </a:solidFill>
              <a:latin typeface="Arial"/>
              <a:ea typeface="Arial"/>
              <a:cs typeface="Arial"/>
              <a:sym typeface="Arial"/>
            </a:endParaRPr>
          </a:p>
        </p:txBody>
      </p:sp>
      <p:pic>
        <p:nvPicPr>
          <p:cNvPr id="453" name="Google Shape;453;g16398e553a6_0_130"/>
          <p:cNvPicPr preferRelativeResize="0"/>
          <p:nvPr/>
        </p:nvPicPr>
        <p:blipFill>
          <a:blip r:embed="rId3">
            <a:alphaModFix/>
          </a:blip>
          <a:stretch>
            <a:fillRect/>
          </a:stretch>
        </p:blipFill>
        <p:spPr>
          <a:xfrm>
            <a:off x="1892625" y="1264534"/>
            <a:ext cx="5157600" cy="3664800"/>
          </a:xfrm>
          <a:prstGeom prst="roundRect">
            <a:avLst>
              <a:gd fmla="val 8767" name="adj"/>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7" name="Shape 457"/>
        <p:cNvGrpSpPr/>
        <p:nvPr/>
      </p:nvGrpSpPr>
      <p:grpSpPr>
        <a:xfrm>
          <a:off x="0" y="0"/>
          <a:ext cx="0" cy="0"/>
          <a:chOff x="0" y="0"/>
          <a:chExt cx="0" cy="0"/>
        </a:xfrm>
      </p:grpSpPr>
      <p:sp>
        <p:nvSpPr>
          <p:cNvPr id="458" name="Google Shape;458;g16398e553a6_0_137"/>
          <p:cNvSpPr/>
          <p:nvPr/>
        </p:nvSpPr>
        <p:spPr>
          <a:xfrm>
            <a:off x="600580" y="5071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Demo</a:t>
            </a:r>
            <a:endParaRPr b="0" i="0" sz="3600" u="none" cap="none" strike="noStrike">
              <a:solidFill>
                <a:schemeClr val="lt2"/>
              </a:solidFill>
              <a:latin typeface="Arial"/>
              <a:ea typeface="Arial"/>
              <a:cs typeface="Arial"/>
              <a:sym typeface="Arial"/>
            </a:endParaRPr>
          </a:p>
        </p:txBody>
      </p:sp>
      <p:pic>
        <p:nvPicPr>
          <p:cNvPr id="459" name="Google Shape;459;g16398e553a6_0_137"/>
          <p:cNvPicPr preferRelativeResize="0"/>
          <p:nvPr/>
        </p:nvPicPr>
        <p:blipFill rotWithShape="1">
          <a:blip r:embed="rId3">
            <a:alphaModFix/>
          </a:blip>
          <a:srcRect b="14849" l="-7060" r="7060" t="1067"/>
          <a:stretch/>
        </p:blipFill>
        <p:spPr>
          <a:xfrm rot="-9504217">
            <a:off x="3409559" y="1785943"/>
            <a:ext cx="2490859" cy="1941959"/>
          </a:xfrm>
          <a:prstGeom prst="ellipse">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3" name="Shape 463"/>
        <p:cNvGrpSpPr/>
        <p:nvPr/>
      </p:nvGrpSpPr>
      <p:grpSpPr>
        <a:xfrm>
          <a:off x="0" y="0"/>
          <a:ext cx="0" cy="0"/>
          <a:chOff x="0" y="0"/>
          <a:chExt cx="0" cy="0"/>
        </a:xfrm>
      </p:grpSpPr>
      <p:sp>
        <p:nvSpPr>
          <p:cNvPr id="464" name="Google Shape;464;g16398e553a6_0_142"/>
          <p:cNvSpPr/>
          <p:nvPr/>
        </p:nvSpPr>
        <p:spPr>
          <a:xfrm>
            <a:off x="518205" y="527734"/>
            <a:ext cx="837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Exercise</a:t>
            </a:r>
            <a:endParaRPr b="0" i="0" sz="3600" u="none" cap="none" strike="noStrike">
              <a:solidFill>
                <a:schemeClr val="lt2"/>
              </a:solidFill>
              <a:latin typeface="Arial"/>
              <a:ea typeface="Arial"/>
              <a:cs typeface="Arial"/>
              <a:sym typeface="Arial"/>
            </a:endParaRPr>
          </a:p>
        </p:txBody>
      </p:sp>
      <p:pic>
        <p:nvPicPr>
          <p:cNvPr id="465" name="Google Shape;465;g16398e553a6_0_142"/>
          <p:cNvPicPr preferRelativeResize="0"/>
          <p:nvPr/>
        </p:nvPicPr>
        <p:blipFill>
          <a:blip r:embed="rId3">
            <a:alphaModFix/>
          </a:blip>
          <a:stretch>
            <a:fillRect/>
          </a:stretch>
        </p:blipFill>
        <p:spPr>
          <a:xfrm>
            <a:off x="4461600" y="1007974"/>
            <a:ext cx="3379575" cy="3379575"/>
          </a:xfrm>
          <a:prstGeom prst="rect">
            <a:avLst/>
          </a:prstGeom>
          <a:noFill/>
          <a:ln>
            <a:noFill/>
          </a:ln>
        </p:spPr>
      </p:pic>
      <p:sp>
        <p:nvSpPr>
          <p:cNvPr id="466" name="Google Shape;466;g16398e553a6_0_142"/>
          <p:cNvSpPr txBox="1"/>
          <p:nvPr/>
        </p:nvSpPr>
        <p:spPr>
          <a:xfrm>
            <a:off x="231300" y="2532075"/>
            <a:ext cx="3777000" cy="1139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sz="1200">
                <a:solidFill>
                  <a:srgbClr val="24292F"/>
                </a:solidFill>
                <a:highlight>
                  <a:srgbClr val="FFFFFF"/>
                </a:highlight>
              </a:rPr>
              <a:t>Using JIRA Atlassian </a:t>
            </a:r>
            <a:r>
              <a:rPr lang="en-US" sz="1200">
                <a:solidFill>
                  <a:schemeClr val="hlink"/>
                </a:solidFill>
                <a:highlight>
                  <a:srgbClr val="FFFFFF"/>
                </a:highlight>
                <a:uFill>
                  <a:noFill/>
                </a:uFill>
                <a:hlinkClick r:id="rId4"/>
              </a:rPr>
              <a:t>https://www.atlassian.com</a:t>
            </a:r>
            <a:r>
              <a:rPr lang="en-US" sz="1200">
                <a:solidFill>
                  <a:srgbClr val="24292F"/>
                </a:solidFill>
                <a:highlight>
                  <a:srgbClr val="FFFFFF"/>
                </a:highlight>
              </a:rPr>
              <a:t>, add the user stories as a </a:t>
            </a:r>
            <a:r>
              <a:rPr lang="en-US" sz="1200">
                <a:solidFill>
                  <a:srgbClr val="24292F"/>
                </a:solidFill>
                <a:highlight>
                  <a:srgbClr val="FFFFFF"/>
                </a:highlight>
              </a:rPr>
              <a:t>storyboard</a:t>
            </a:r>
            <a:r>
              <a:rPr lang="en-US" sz="1200">
                <a:solidFill>
                  <a:srgbClr val="24292F"/>
                </a:solidFill>
                <a:highlight>
                  <a:srgbClr val="FFFFFF"/>
                </a:highlight>
              </a:rPr>
              <a:t> based on </a:t>
            </a:r>
            <a:r>
              <a:rPr lang="en-US" sz="1200">
                <a:solidFill>
                  <a:srgbClr val="24292F"/>
                </a:solidFill>
                <a:highlight>
                  <a:srgbClr val="FFFFFF"/>
                </a:highlight>
              </a:rPr>
              <a:t>the</a:t>
            </a:r>
            <a:r>
              <a:rPr lang="en-US" sz="1200">
                <a:solidFill>
                  <a:srgbClr val="24292F"/>
                </a:solidFill>
                <a:highlight>
                  <a:srgbClr val="FFFFFF"/>
                </a:highlight>
              </a:rPr>
              <a:t> case study given in the earlier </a:t>
            </a:r>
            <a:r>
              <a:rPr lang="en-US" sz="1200">
                <a:solidFill>
                  <a:srgbClr val="24292F"/>
                </a:solidFill>
                <a:highlight>
                  <a:srgbClr val="FFFFFF"/>
                </a:highlight>
              </a:rPr>
              <a:t>exercise</a:t>
            </a:r>
            <a:r>
              <a:rPr lang="en-US" sz="1200">
                <a:solidFill>
                  <a:srgbClr val="24292F"/>
                </a:solidFill>
                <a:highlight>
                  <a:srgbClr val="FFFFFF"/>
                </a:highlight>
              </a:rPr>
              <a:t>.</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0" name="Shape 470"/>
        <p:cNvGrpSpPr/>
        <p:nvPr/>
      </p:nvGrpSpPr>
      <p:grpSpPr>
        <a:xfrm>
          <a:off x="0" y="0"/>
          <a:ext cx="0" cy="0"/>
          <a:chOff x="0" y="0"/>
          <a:chExt cx="0" cy="0"/>
        </a:xfrm>
      </p:grpSpPr>
      <p:sp>
        <p:nvSpPr>
          <p:cNvPr id="471" name="Google Shape;471;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472" name="Google Shape;472;p28"/>
          <p:cNvSpPr txBox="1"/>
          <p:nvPr>
            <p:ph type="title"/>
          </p:nvPr>
        </p:nvSpPr>
        <p:spPr>
          <a:xfrm>
            <a:off x="623400" y="1736895"/>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90000"/>
              </a:lnSpc>
              <a:spcBef>
                <a:spcPts val="0"/>
              </a:spcBef>
              <a:spcAft>
                <a:spcPts val="0"/>
              </a:spcAft>
              <a:buSzPts val="2000"/>
              <a:buNone/>
            </a:pPr>
            <a:r>
              <a:t/>
            </a:r>
            <a:endParaRPr/>
          </a:p>
          <a:p>
            <a:pPr indent="0" lvl="0" marL="0" rtl="0" algn="l">
              <a:lnSpc>
                <a:spcPct val="90000"/>
              </a:lnSpc>
              <a:spcBef>
                <a:spcPts val="0"/>
              </a:spcBef>
              <a:spcAft>
                <a:spcPts val="0"/>
              </a:spcAft>
              <a:buSzPts val="2000"/>
              <a:buNone/>
            </a:pPr>
            <a:r>
              <a:t/>
            </a:r>
            <a:endParaRPr sz="2700">
              <a:solidFill>
                <a:schemeClr val="dk1"/>
              </a:solidFill>
            </a:endParaRPr>
          </a:p>
          <a:p>
            <a:pPr indent="0" lvl="0" marL="0" rtl="0" algn="l">
              <a:lnSpc>
                <a:spcPct val="90000"/>
              </a:lnSpc>
              <a:spcBef>
                <a:spcPts val="0"/>
              </a:spcBef>
              <a:spcAft>
                <a:spcPts val="0"/>
              </a:spcAft>
              <a:buSzPts val="2000"/>
              <a:buNone/>
            </a:pPr>
            <a:r>
              <a:rPr b="0" lang="en-US" sz="4400">
                <a:solidFill>
                  <a:schemeClr val="dk1"/>
                </a:solidFill>
              </a:rPr>
              <a:t>Dev Fundamentals: Git Basics</a:t>
            </a:r>
            <a:endParaRPr b="0" sz="4400">
              <a:solidFill>
                <a:schemeClr val="dk1"/>
              </a:solidFill>
            </a:endParaRPr>
          </a:p>
        </p:txBody>
      </p:sp>
      <p:cxnSp>
        <p:nvCxnSpPr>
          <p:cNvPr id="473" name="Google Shape;473;p28"/>
          <p:cNvCxnSpPr/>
          <p:nvPr/>
        </p:nvCxnSpPr>
        <p:spPr>
          <a:xfrm>
            <a:off x="443753" y="2514600"/>
            <a:ext cx="8498541" cy="13447"/>
          </a:xfrm>
          <a:prstGeom prst="straightConnector1">
            <a:avLst/>
          </a:prstGeom>
          <a:noFill/>
          <a:ln cap="flat" cmpd="sng" w="57150">
            <a:solidFill>
              <a:schemeClr val="accent2"/>
            </a:solidFill>
            <a:prstDash val="solid"/>
            <a:round/>
            <a:headEnd len="sm" w="sm" type="none"/>
            <a:tailEnd len="sm" w="sm" type="none"/>
          </a:ln>
        </p:spPr>
      </p:cxnSp>
      <p:sp>
        <p:nvSpPr>
          <p:cNvPr id="474" name="Google Shape;474;p28"/>
          <p:cNvSpPr/>
          <p:nvPr/>
        </p:nvSpPr>
        <p:spPr>
          <a:xfrm>
            <a:off x="719910" y="2733052"/>
            <a:ext cx="608371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535353"/>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sp>
        <p:nvSpPr>
          <p:cNvPr id="479" name="Google Shape;479;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480" name="Google Shape;480;p29"/>
          <p:cNvSpPr/>
          <p:nvPr/>
        </p:nvSpPr>
        <p:spPr>
          <a:xfrm>
            <a:off x="518204" y="527734"/>
            <a:ext cx="608371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What are we going to learn? </a:t>
            </a:r>
            <a:endParaRPr b="0" i="0" sz="1400" u="none" cap="none" strike="noStrike">
              <a:solidFill>
                <a:schemeClr val="lt2"/>
              </a:solidFill>
              <a:latin typeface="Arial"/>
              <a:ea typeface="Arial"/>
              <a:cs typeface="Arial"/>
              <a:sym typeface="Arial"/>
            </a:endParaRPr>
          </a:p>
        </p:txBody>
      </p:sp>
      <p:sp>
        <p:nvSpPr>
          <p:cNvPr id="481" name="Google Shape;481;p29"/>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SzPts val="1500"/>
              <a:buChar char="●"/>
            </a:pPr>
            <a:r>
              <a:rPr lang="en-US"/>
              <a:t>What makes Git </a:t>
            </a:r>
            <a:r>
              <a:rPr lang="en-US">
                <a:extLst>
                  <a:ext uri="http://customooxmlschemas.google.com/">
                    <go:slidesCustomData xmlns:go="http://customooxmlschemas.google.com/" textRoundtripDataId="45"/>
                  </a:ext>
                </a:extLst>
              </a:rPr>
              <a:t>special ?</a:t>
            </a:r>
            <a:endParaRPr/>
          </a:p>
          <a:p>
            <a:pPr indent="-323850" lvl="0" marL="457200" rtl="0" algn="l">
              <a:lnSpc>
                <a:spcPct val="150000"/>
              </a:lnSpc>
              <a:spcBef>
                <a:spcPts val="0"/>
              </a:spcBef>
              <a:spcAft>
                <a:spcPts val="0"/>
              </a:spcAft>
              <a:buSzPts val="1500"/>
              <a:buChar char="●"/>
            </a:pPr>
            <a:r>
              <a:rPr lang="en-US"/>
              <a:t>Git and the basics of Git</a:t>
            </a:r>
            <a:endParaRPr/>
          </a:p>
          <a:p>
            <a:pPr indent="-323850" lvl="0" marL="457200" rtl="0" algn="l">
              <a:lnSpc>
                <a:spcPct val="150000"/>
              </a:lnSpc>
              <a:spcBef>
                <a:spcPts val="0"/>
              </a:spcBef>
              <a:spcAft>
                <a:spcPts val="0"/>
              </a:spcAft>
              <a:buSzPts val="1500"/>
              <a:buChar char="●"/>
            </a:pPr>
            <a:r>
              <a:rPr lang="en-US">
                <a:extLst>
                  <a:ext uri="http://customooxmlschemas.google.com/">
                    <go:slidesCustomData xmlns:go="http://customooxmlschemas.google.com/" textRoundtripDataId="46"/>
                  </a:ext>
                </a:extLst>
              </a:rPr>
              <a:t>What is version control ?</a:t>
            </a:r>
            <a:endParaRPr/>
          </a:p>
          <a:p>
            <a:pPr indent="-323850" lvl="0" marL="457200" rtl="0" algn="l">
              <a:lnSpc>
                <a:spcPct val="150000"/>
              </a:lnSpc>
              <a:spcBef>
                <a:spcPts val="0"/>
              </a:spcBef>
              <a:spcAft>
                <a:spcPts val="0"/>
              </a:spcAft>
              <a:buSzPts val="1500"/>
              <a:buChar char="●"/>
            </a:pPr>
            <a:r>
              <a:rPr lang="en-US"/>
              <a:t>Popular Git-based services</a:t>
            </a:r>
            <a:endParaRPr/>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487" name="Google Shape;487;p30"/>
          <p:cNvSpPr/>
          <p:nvPr/>
        </p:nvSpPr>
        <p:spPr>
          <a:xfrm>
            <a:off x="518204" y="527734"/>
            <a:ext cx="269817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What is Git?</a:t>
            </a:r>
            <a:endParaRPr b="0" i="0" sz="1400" u="none" cap="none" strike="noStrike">
              <a:solidFill>
                <a:schemeClr val="lt2"/>
              </a:solidFill>
              <a:latin typeface="Arial"/>
              <a:ea typeface="Arial"/>
              <a:cs typeface="Arial"/>
              <a:sym typeface="Arial"/>
            </a:endParaRPr>
          </a:p>
        </p:txBody>
      </p:sp>
      <p:sp>
        <p:nvSpPr>
          <p:cNvPr id="488" name="Google Shape;488;p30"/>
          <p:cNvSpPr txBox="1"/>
          <p:nvPr>
            <p:ph idx="1" type="body"/>
          </p:nvPr>
        </p:nvSpPr>
        <p:spPr>
          <a:xfrm>
            <a:off x="613700" y="1479176"/>
            <a:ext cx="7943084" cy="1707777"/>
          </a:xfrm>
          <a:prstGeom prst="rect">
            <a:avLst/>
          </a:prstGeom>
          <a:noFill/>
          <a:ln>
            <a:noFill/>
          </a:ln>
        </p:spPr>
        <p:txBody>
          <a:bodyPr anchorCtr="0" anchor="t" bIns="91400" lIns="91400" spcFirstLastPara="1" rIns="91400" wrap="square" tIns="91400">
            <a:noAutofit/>
          </a:bodyPr>
          <a:lstStyle/>
          <a:p>
            <a:pPr indent="0" lvl="0" marL="133350" rtl="0" algn="l">
              <a:lnSpc>
                <a:spcPct val="150000"/>
              </a:lnSpc>
              <a:spcBef>
                <a:spcPts val="0"/>
              </a:spcBef>
              <a:spcAft>
                <a:spcPts val="0"/>
              </a:spcAft>
              <a:buSzPts val="1500"/>
              <a:buNone/>
            </a:pPr>
            <a:r>
              <a:rPr lang="en-US" sz="1400"/>
              <a:t>Git is a </a:t>
            </a:r>
            <a:r>
              <a:rPr lang="en-US" sz="1400">
                <a:solidFill>
                  <a:schemeClr val="accent1"/>
                </a:solidFill>
              </a:rPr>
              <a:t>Version Control System (VCS) </a:t>
            </a:r>
            <a:r>
              <a:rPr lang="en-US" sz="1400"/>
              <a:t>designed to make it easier to have multiple versions of a code base, sometimes across multiple developers or teams. </a:t>
            </a:r>
            <a:r>
              <a:rPr lang="en-US" sz="1400">
                <a:solidFill>
                  <a:schemeClr val="accent3"/>
                </a:solidFill>
                <a:extLst>
                  <a:ext uri="http://customooxmlschemas.google.com/">
                    <go:slidesCustomData xmlns:go="http://customooxmlschemas.google.com/" textRoundtripDataId="47"/>
                  </a:ext>
                </a:extLst>
              </a:rPr>
              <a:t>( </a:t>
            </a:r>
            <a:r>
              <a:rPr b="1" lang="en-US" sz="1400">
                <a:solidFill>
                  <a:schemeClr val="accent3"/>
                </a:solidFill>
                <a:extLst>
                  <a:ext uri="http://customooxmlschemas.google.com/">
                    <go:slidesCustomData xmlns:go="http://customooxmlschemas.google.com/" textRoundtripDataId="48"/>
                  </a:ext>
                </a:extLst>
              </a:rPr>
              <a:t>It is not same as GitHub </a:t>
            </a:r>
            <a:r>
              <a:rPr lang="en-US" sz="1400">
                <a:solidFill>
                  <a:schemeClr val="accent3"/>
                </a:solidFill>
                <a:extLst>
                  <a:ext uri="http://customooxmlschemas.google.com/">
                    <go:slidesCustomData xmlns:go="http://customooxmlschemas.google.com/" textRoundtripDataId="49"/>
                  </a:ext>
                </a:extLst>
              </a:rPr>
              <a:t>)</a:t>
            </a:r>
            <a:endParaRPr sz="1400"/>
          </a:p>
          <a:p>
            <a:pPr indent="-228600" lvl="0" marL="457200" rtl="0" algn="l">
              <a:lnSpc>
                <a:spcPct val="150000"/>
              </a:lnSpc>
              <a:spcBef>
                <a:spcPts val="0"/>
              </a:spcBef>
              <a:spcAft>
                <a:spcPts val="0"/>
              </a:spcAft>
              <a:buClr>
                <a:schemeClr val="dk1"/>
              </a:buClr>
              <a:buSzPts val="1500"/>
              <a:buNone/>
            </a:pPr>
            <a:r>
              <a:t/>
            </a:r>
            <a:endParaRPr/>
          </a:p>
        </p:txBody>
      </p:sp>
      <p:pic>
        <p:nvPicPr>
          <p:cNvPr id="489" name="Google Shape;489;p30"/>
          <p:cNvPicPr preferRelativeResize="0"/>
          <p:nvPr/>
        </p:nvPicPr>
        <p:blipFill rotWithShape="1">
          <a:blip r:embed="rId4">
            <a:alphaModFix/>
          </a:blip>
          <a:srcRect b="0" l="0" r="0" t="0"/>
          <a:stretch/>
        </p:blipFill>
        <p:spPr>
          <a:xfrm>
            <a:off x="2664274" y="2750298"/>
            <a:ext cx="4153385" cy="17306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3" name="Shape 493"/>
        <p:cNvGrpSpPr/>
        <p:nvPr/>
      </p:nvGrpSpPr>
      <p:grpSpPr>
        <a:xfrm>
          <a:off x="0" y="0"/>
          <a:ext cx="0" cy="0"/>
          <a:chOff x="0" y="0"/>
          <a:chExt cx="0" cy="0"/>
        </a:xfrm>
      </p:grpSpPr>
      <p:sp>
        <p:nvSpPr>
          <p:cNvPr id="494" name="Google Shape;494;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495" name="Google Shape;495;p31"/>
          <p:cNvSpPr/>
          <p:nvPr/>
        </p:nvSpPr>
        <p:spPr>
          <a:xfrm>
            <a:off x="518204" y="527734"/>
            <a:ext cx="454483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extLst>
                  <a:ext uri="http://customooxmlschemas.google.com/">
                    <go:slidesCustomData xmlns:go="http://customooxmlschemas.google.com/" textRoundtripDataId="50"/>
                  </a:ext>
                </a:extLst>
              </a:rPr>
              <a:t>Then</a:t>
            </a:r>
            <a:r>
              <a:rPr b="0" i="0" lang="en-US" sz="3600" u="none" cap="none" strike="noStrike">
                <a:solidFill>
                  <a:schemeClr val="lt2"/>
                </a:solidFill>
                <a:latin typeface="Arial"/>
                <a:ea typeface="Arial"/>
                <a:cs typeface="Arial"/>
                <a:sym typeface="Arial"/>
              </a:rPr>
              <a:t> what is Github?</a:t>
            </a:r>
            <a:endParaRPr b="0" i="0" sz="1400" u="none" cap="none" strike="noStrike">
              <a:solidFill>
                <a:schemeClr val="lt2"/>
              </a:solidFill>
              <a:latin typeface="Arial"/>
              <a:ea typeface="Arial"/>
              <a:cs typeface="Arial"/>
              <a:sym typeface="Arial"/>
            </a:endParaRPr>
          </a:p>
        </p:txBody>
      </p:sp>
      <p:sp>
        <p:nvSpPr>
          <p:cNvPr id="496" name="Google Shape;496;p31"/>
          <p:cNvSpPr txBox="1"/>
          <p:nvPr>
            <p:ph idx="1" type="body"/>
          </p:nvPr>
        </p:nvSpPr>
        <p:spPr>
          <a:xfrm>
            <a:off x="613700" y="1479176"/>
            <a:ext cx="7943084" cy="1707777"/>
          </a:xfrm>
          <a:prstGeom prst="rect">
            <a:avLst/>
          </a:prstGeom>
          <a:noFill/>
          <a:ln>
            <a:noFill/>
          </a:ln>
        </p:spPr>
        <p:txBody>
          <a:bodyPr anchorCtr="0" anchor="t" bIns="91400" lIns="91400" spcFirstLastPara="1" rIns="91400" wrap="square" tIns="91400">
            <a:noAutofit/>
          </a:bodyPr>
          <a:lstStyle/>
          <a:p>
            <a:pPr indent="0" lvl="0" marL="133350" rtl="0" algn="l">
              <a:lnSpc>
                <a:spcPct val="150000"/>
              </a:lnSpc>
              <a:spcBef>
                <a:spcPts val="0"/>
              </a:spcBef>
              <a:spcAft>
                <a:spcPts val="0"/>
              </a:spcAft>
              <a:buSzPts val="1500"/>
              <a:buNone/>
            </a:pPr>
            <a:r>
              <a:rPr lang="en-US" sz="1800"/>
              <a:t>Github.com is a website that hosts git repositories on a remote server</a:t>
            </a:r>
            <a:endParaRPr/>
          </a:p>
        </p:txBody>
      </p:sp>
      <p:pic>
        <p:nvPicPr>
          <p:cNvPr descr="GitHub for Cats!" id="497" name="Google Shape;497;p31"/>
          <p:cNvPicPr preferRelativeResize="0"/>
          <p:nvPr/>
        </p:nvPicPr>
        <p:blipFill rotWithShape="1">
          <a:blip r:embed="rId3">
            <a:alphaModFix/>
          </a:blip>
          <a:srcRect b="0" l="0" r="0" t="0"/>
          <a:stretch/>
        </p:blipFill>
        <p:spPr>
          <a:xfrm>
            <a:off x="3395792" y="2164976"/>
            <a:ext cx="2378899" cy="2378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1" name="Shape 501"/>
        <p:cNvGrpSpPr/>
        <p:nvPr/>
      </p:nvGrpSpPr>
      <p:grpSpPr>
        <a:xfrm>
          <a:off x="0" y="0"/>
          <a:ext cx="0" cy="0"/>
          <a:chOff x="0" y="0"/>
          <a:chExt cx="0" cy="0"/>
        </a:xfrm>
      </p:grpSpPr>
      <p:sp>
        <p:nvSpPr>
          <p:cNvPr id="502" name="Google Shape;502;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03" name="Google Shape;503;p32"/>
          <p:cNvSpPr/>
          <p:nvPr/>
        </p:nvSpPr>
        <p:spPr>
          <a:xfrm>
            <a:off x="518204" y="527734"/>
            <a:ext cx="454483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How GitHub works</a:t>
            </a:r>
            <a:r>
              <a:rPr b="0" i="0" lang="en-US" sz="3600" u="none" cap="none" strike="noStrike">
                <a:solidFill>
                  <a:schemeClr val="lt2"/>
                </a:solidFill>
                <a:latin typeface="Arial"/>
                <a:ea typeface="Arial"/>
                <a:cs typeface="Arial"/>
                <a:sym typeface="Arial"/>
                <a:extLst>
                  <a:ext uri="http://customooxmlschemas.google.com/">
                    <go:slidesCustomData xmlns:go="http://customooxmlschemas.google.com/" textRoundtripDataId="51"/>
                  </a:ext>
                </a:extLst>
              </a:rPr>
              <a:t>?</a:t>
            </a:r>
            <a:endParaRPr b="0" i="0" sz="1400" u="none" cap="none" strike="noStrike">
              <a:solidFill>
                <a:schemeClr val="lt2"/>
              </a:solidFill>
              <a:latin typeface="Arial"/>
              <a:ea typeface="Arial"/>
              <a:cs typeface="Arial"/>
              <a:sym typeface="Arial"/>
            </a:endParaRPr>
          </a:p>
        </p:txBody>
      </p:sp>
      <p:pic>
        <p:nvPicPr>
          <p:cNvPr descr="Git v/s GitHub" id="504" name="Google Shape;504;p32"/>
          <p:cNvPicPr preferRelativeResize="0"/>
          <p:nvPr/>
        </p:nvPicPr>
        <p:blipFill rotWithShape="1">
          <a:blip r:embed="rId4">
            <a:alphaModFix/>
          </a:blip>
          <a:srcRect b="0" l="0" r="0" t="0"/>
          <a:stretch/>
        </p:blipFill>
        <p:spPr>
          <a:xfrm>
            <a:off x="2326139" y="1484954"/>
            <a:ext cx="5190115" cy="3061535"/>
          </a:xfrm>
          <a:prstGeom prst="rect">
            <a:avLst/>
          </a:prstGeom>
          <a:noFill/>
          <a:ln>
            <a:noFill/>
          </a:ln>
        </p:spPr>
      </p:pic>
      <p:sp>
        <p:nvSpPr>
          <p:cNvPr id="505" name="Google Shape;505;p32"/>
          <p:cNvSpPr/>
          <p:nvPr/>
        </p:nvSpPr>
        <p:spPr>
          <a:xfrm>
            <a:off x="4226397" y="1222623"/>
            <a:ext cx="7425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GitHub</a:t>
            </a:r>
            <a:endParaRPr b="0" i="0" sz="1400" u="none" cap="none" strike="noStrike">
              <a:solidFill>
                <a:srgbClr val="000000"/>
              </a:solidFill>
              <a:latin typeface="Arial"/>
              <a:ea typeface="Arial"/>
              <a:cs typeface="Arial"/>
              <a:sym typeface="Arial"/>
            </a:endParaRPr>
          </a:p>
        </p:txBody>
      </p:sp>
      <p:sp>
        <p:nvSpPr>
          <p:cNvPr id="506" name="Google Shape;506;p32"/>
          <p:cNvSpPr/>
          <p:nvPr/>
        </p:nvSpPr>
        <p:spPr>
          <a:xfrm>
            <a:off x="4295375" y="1222624"/>
            <a:ext cx="673533" cy="782910"/>
          </a:xfrm>
          <a:prstGeom prst="rect">
            <a:avLst/>
          </a:prstGeom>
          <a:solidFill>
            <a:srgbClr val="6777D3">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07" name="Google Shape;507;p32"/>
          <p:cNvGrpSpPr/>
          <p:nvPr/>
        </p:nvGrpSpPr>
        <p:grpSpPr>
          <a:xfrm>
            <a:off x="1551230" y="2376917"/>
            <a:ext cx="742858" cy="1795716"/>
            <a:chOff x="493402" y="2768140"/>
            <a:chExt cx="1682071" cy="3563717"/>
          </a:xfrm>
        </p:grpSpPr>
        <p:sp>
          <p:nvSpPr>
            <p:cNvPr id="508" name="Google Shape;508;p32"/>
            <p:cNvSpPr txBox="1"/>
            <p:nvPr/>
          </p:nvSpPr>
          <p:spPr>
            <a:xfrm>
              <a:off x="1125291" y="2768140"/>
              <a:ext cx="418291" cy="9162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509" name="Google Shape;509;p32"/>
            <p:cNvPicPr preferRelativeResize="0"/>
            <p:nvPr/>
          </p:nvPicPr>
          <p:blipFill rotWithShape="1">
            <a:blip r:embed="rId5">
              <a:alphaModFix/>
            </a:blip>
            <a:srcRect b="0" l="0" r="0" t="0"/>
            <a:stretch/>
          </p:blipFill>
          <p:spPr>
            <a:xfrm>
              <a:off x="547910" y="3245227"/>
              <a:ext cx="1554989" cy="3023054"/>
            </a:xfrm>
            <a:prstGeom prst="rect">
              <a:avLst/>
            </a:prstGeom>
            <a:noFill/>
            <a:ln>
              <a:noFill/>
            </a:ln>
          </p:spPr>
        </p:pic>
        <p:sp>
          <p:nvSpPr>
            <p:cNvPr id="510" name="Google Shape;510;p32"/>
            <p:cNvSpPr/>
            <p:nvPr/>
          </p:nvSpPr>
          <p:spPr>
            <a:xfrm>
              <a:off x="493402" y="2857034"/>
              <a:ext cx="1682071" cy="3474823"/>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511" name="Google Shape;511;p32"/>
          <p:cNvGrpSpPr/>
          <p:nvPr/>
        </p:nvGrpSpPr>
        <p:grpSpPr>
          <a:xfrm>
            <a:off x="7503076" y="2531660"/>
            <a:ext cx="742858" cy="1795716"/>
            <a:chOff x="493402" y="2768140"/>
            <a:chExt cx="1682071" cy="3563717"/>
          </a:xfrm>
        </p:grpSpPr>
        <p:sp>
          <p:nvSpPr>
            <p:cNvPr id="512" name="Google Shape;512;p32"/>
            <p:cNvSpPr txBox="1"/>
            <p:nvPr/>
          </p:nvSpPr>
          <p:spPr>
            <a:xfrm>
              <a:off x="1125291" y="2768140"/>
              <a:ext cx="418291" cy="9162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513" name="Google Shape;513;p32"/>
            <p:cNvPicPr preferRelativeResize="0"/>
            <p:nvPr/>
          </p:nvPicPr>
          <p:blipFill rotWithShape="1">
            <a:blip r:embed="rId5">
              <a:alphaModFix/>
            </a:blip>
            <a:srcRect b="0" l="0" r="0" t="0"/>
            <a:stretch/>
          </p:blipFill>
          <p:spPr>
            <a:xfrm>
              <a:off x="547910" y="3245227"/>
              <a:ext cx="1554989" cy="3023054"/>
            </a:xfrm>
            <a:prstGeom prst="rect">
              <a:avLst/>
            </a:prstGeom>
            <a:noFill/>
            <a:ln>
              <a:noFill/>
            </a:ln>
          </p:spPr>
        </p:pic>
        <p:sp>
          <p:nvSpPr>
            <p:cNvPr id="514" name="Google Shape;514;p32"/>
            <p:cNvSpPr/>
            <p:nvPr/>
          </p:nvSpPr>
          <p:spPr>
            <a:xfrm>
              <a:off x="493402" y="2857034"/>
              <a:ext cx="1682071" cy="3474823"/>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15" name="Google Shape;515;p32"/>
          <p:cNvSpPr/>
          <p:nvPr/>
        </p:nvSpPr>
        <p:spPr>
          <a:xfrm>
            <a:off x="1347537" y="4595768"/>
            <a:ext cx="6972165"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By pushing your repositories to Github, you will pretty much automatically create your own developer portfolio as well!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9" name="Shape 519"/>
        <p:cNvGrpSpPr/>
        <p:nvPr/>
      </p:nvGrpSpPr>
      <p:grpSpPr>
        <a:xfrm>
          <a:off x="0" y="0"/>
          <a:ext cx="0" cy="0"/>
          <a:chOff x="0" y="0"/>
          <a:chExt cx="0" cy="0"/>
        </a:xfrm>
      </p:grpSpPr>
      <p:sp>
        <p:nvSpPr>
          <p:cNvPr id="520" name="Google Shape;520;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21" name="Google Shape;521;p33"/>
          <p:cNvSpPr/>
          <p:nvPr/>
        </p:nvSpPr>
        <p:spPr>
          <a:xfrm>
            <a:off x="518199" y="527725"/>
            <a:ext cx="76671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Some popular Git </a:t>
            </a:r>
            <a:r>
              <a:rPr b="0" i="0" lang="en-US" sz="3600" u="none" cap="none" strike="noStrike">
                <a:solidFill>
                  <a:schemeClr val="lt2"/>
                </a:solidFill>
                <a:latin typeface="Arial"/>
                <a:ea typeface="Arial"/>
                <a:cs typeface="Arial"/>
                <a:sym typeface="Arial"/>
                <a:extLst>
                  <a:ext uri="http://customooxmlschemas.google.com/">
                    <go:slidesCustomData xmlns:go="http://customooxmlschemas.google.com/" textRoundtripDataId="52"/>
                  </a:ext>
                </a:extLst>
              </a:rPr>
              <a:t>Hosting</a:t>
            </a:r>
            <a:r>
              <a:rPr b="0" i="0" lang="en-US" sz="3600" u="none" cap="none" strike="noStrike">
                <a:solidFill>
                  <a:schemeClr val="lt2"/>
                </a:solidFill>
                <a:latin typeface="Arial"/>
                <a:ea typeface="Arial"/>
                <a:cs typeface="Arial"/>
                <a:sym typeface="Arial"/>
              </a:rPr>
              <a:t> Services</a:t>
            </a:r>
            <a:endParaRPr b="0" i="0" sz="1400" u="none" cap="none" strike="noStrike">
              <a:solidFill>
                <a:srgbClr val="000000"/>
              </a:solidFill>
              <a:latin typeface="Arial"/>
              <a:ea typeface="Arial"/>
              <a:cs typeface="Arial"/>
              <a:sym typeface="Arial"/>
            </a:endParaRPr>
          </a:p>
        </p:txBody>
      </p:sp>
      <p:sp>
        <p:nvSpPr>
          <p:cNvPr id="522" name="Google Shape;522;p33"/>
          <p:cNvSpPr/>
          <p:nvPr/>
        </p:nvSpPr>
        <p:spPr>
          <a:xfrm>
            <a:off x="1596842" y="1887529"/>
            <a:ext cx="7810103"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Here the three most popular Git hosting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GitHub</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Owned recently by Microsoft — Launched in 2008 (31 million users in October 2018).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GitLab</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Owned by GitLab Inc. — Launched in 2011.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BitBucket</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Owned by Atlassian — Launched in June 2008.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3" name="Google Shape;523;p33"/>
          <p:cNvPicPr preferRelativeResize="0"/>
          <p:nvPr/>
        </p:nvPicPr>
        <p:blipFill rotWithShape="1">
          <a:blip r:embed="rId6">
            <a:alphaModFix/>
          </a:blip>
          <a:srcRect b="0" l="0" r="0" t="0"/>
          <a:stretch/>
        </p:blipFill>
        <p:spPr>
          <a:xfrm>
            <a:off x="927545" y="2411088"/>
            <a:ext cx="504021" cy="504021"/>
          </a:xfrm>
          <a:prstGeom prst="rect">
            <a:avLst/>
          </a:prstGeom>
          <a:noFill/>
          <a:ln>
            <a:noFill/>
          </a:ln>
        </p:spPr>
      </p:pic>
      <p:pic>
        <p:nvPicPr>
          <p:cNvPr id="524" name="Google Shape;524;p33"/>
          <p:cNvPicPr preferRelativeResize="0"/>
          <p:nvPr/>
        </p:nvPicPr>
        <p:blipFill rotWithShape="1">
          <a:blip r:embed="rId7">
            <a:alphaModFix/>
          </a:blip>
          <a:srcRect b="0" l="0" r="0" t="0"/>
          <a:stretch/>
        </p:blipFill>
        <p:spPr>
          <a:xfrm>
            <a:off x="906395" y="3122317"/>
            <a:ext cx="546318" cy="546318"/>
          </a:xfrm>
          <a:prstGeom prst="rect">
            <a:avLst/>
          </a:prstGeom>
          <a:noFill/>
          <a:ln>
            <a:noFill/>
          </a:ln>
        </p:spPr>
      </p:pic>
      <p:pic>
        <p:nvPicPr>
          <p:cNvPr id="525" name="Google Shape;525;p33"/>
          <p:cNvPicPr preferRelativeResize="0"/>
          <p:nvPr/>
        </p:nvPicPr>
        <p:blipFill rotWithShape="1">
          <a:blip r:embed="rId8">
            <a:alphaModFix/>
          </a:blip>
          <a:srcRect b="0" l="0" r="0" t="0"/>
          <a:stretch/>
        </p:blipFill>
        <p:spPr>
          <a:xfrm>
            <a:off x="906395" y="3875851"/>
            <a:ext cx="546318" cy="5463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4" name="Shape 104"/>
        <p:cNvGrpSpPr/>
        <p:nvPr/>
      </p:nvGrpSpPr>
      <p:grpSpPr>
        <a:xfrm>
          <a:off x="0" y="0"/>
          <a:ext cx="0" cy="0"/>
          <a:chOff x="0" y="0"/>
          <a:chExt cx="0" cy="0"/>
        </a:xfrm>
      </p:grpSpPr>
      <p:sp>
        <p:nvSpPr>
          <p:cNvPr id="105" name="Google Shape;105;p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We teach over 400 technology topics</a:t>
            </a:r>
            <a:endParaRPr>
              <a:solidFill>
                <a:schemeClr val="dk1"/>
              </a:solidFill>
            </a:endParaRPr>
          </a:p>
        </p:txBody>
      </p:sp>
      <p:grpSp>
        <p:nvGrpSpPr>
          <p:cNvPr id="106" name="Google Shape;106;p5"/>
          <p:cNvGrpSpPr/>
          <p:nvPr/>
        </p:nvGrpSpPr>
        <p:grpSpPr>
          <a:xfrm>
            <a:off x="350200" y="3606154"/>
            <a:ext cx="8321882" cy="492162"/>
            <a:chOff x="350200" y="3529244"/>
            <a:chExt cx="8321882" cy="492162"/>
          </a:xfrm>
        </p:grpSpPr>
        <p:pic>
          <p:nvPicPr>
            <p:cNvPr id="107" name="Google Shape;107;p5"/>
            <p:cNvPicPr preferRelativeResize="0"/>
            <p:nvPr/>
          </p:nvPicPr>
          <p:blipFill rotWithShape="1">
            <a:blip r:embed="rId3">
              <a:alphaModFix/>
            </a:blip>
            <a:srcRect b="0" l="0" r="0" t="0"/>
            <a:stretch/>
          </p:blipFill>
          <p:spPr>
            <a:xfrm>
              <a:off x="350200" y="3546725"/>
              <a:ext cx="870347" cy="457200"/>
            </a:xfrm>
            <a:prstGeom prst="rect">
              <a:avLst/>
            </a:prstGeom>
            <a:noFill/>
            <a:ln>
              <a:noFill/>
            </a:ln>
          </p:spPr>
        </p:pic>
        <p:pic>
          <p:nvPicPr>
            <p:cNvPr id="108" name="Google Shape;108;p5"/>
            <p:cNvPicPr preferRelativeResize="0"/>
            <p:nvPr/>
          </p:nvPicPr>
          <p:blipFill rotWithShape="1">
            <a:blip r:embed="rId4">
              <a:alphaModFix/>
            </a:blip>
            <a:srcRect b="0" l="0" r="0" t="0"/>
            <a:stretch/>
          </p:blipFill>
          <p:spPr>
            <a:xfrm>
              <a:off x="1813870" y="3583804"/>
              <a:ext cx="392949" cy="383041"/>
            </a:xfrm>
            <a:prstGeom prst="rect">
              <a:avLst/>
            </a:prstGeom>
            <a:noFill/>
            <a:ln>
              <a:noFill/>
            </a:ln>
          </p:spPr>
        </p:pic>
        <p:pic>
          <p:nvPicPr>
            <p:cNvPr id="109" name="Google Shape;109;p5"/>
            <p:cNvPicPr preferRelativeResize="0"/>
            <p:nvPr/>
          </p:nvPicPr>
          <p:blipFill rotWithShape="1">
            <a:blip r:embed="rId5">
              <a:alphaModFix/>
            </a:blip>
            <a:srcRect b="0" l="0" r="0" t="0"/>
            <a:stretch/>
          </p:blipFill>
          <p:spPr>
            <a:xfrm>
              <a:off x="2800144" y="3546725"/>
              <a:ext cx="834293" cy="457200"/>
            </a:xfrm>
            <a:prstGeom prst="rect">
              <a:avLst/>
            </a:prstGeom>
            <a:noFill/>
            <a:ln>
              <a:noFill/>
            </a:ln>
          </p:spPr>
        </p:pic>
        <p:pic>
          <p:nvPicPr>
            <p:cNvPr id="110" name="Google Shape;110;p5"/>
            <p:cNvPicPr preferRelativeResize="0"/>
            <p:nvPr/>
          </p:nvPicPr>
          <p:blipFill rotWithShape="1">
            <a:blip r:embed="rId6">
              <a:alphaModFix/>
            </a:blip>
            <a:srcRect b="34484" l="13234" r="13527" t="13382"/>
            <a:stretch/>
          </p:blipFill>
          <p:spPr>
            <a:xfrm>
              <a:off x="4227760" y="3529244"/>
              <a:ext cx="685800" cy="492162"/>
            </a:xfrm>
            <a:prstGeom prst="rect">
              <a:avLst/>
            </a:prstGeom>
            <a:noFill/>
            <a:ln>
              <a:noFill/>
            </a:ln>
          </p:spPr>
        </p:pic>
        <p:pic>
          <p:nvPicPr>
            <p:cNvPr id="111" name="Google Shape;111;p5"/>
            <p:cNvPicPr preferRelativeResize="0"/>
            <p:nvPr/>
          </p:nvPicPr>
          <p:blipFill rotWithShape="1">
            <a:blip r:embed="rId7">
              <a:alphaModFix/>
            </a:blip>
            <a:srcRect b="0" l="0" r="0" t="0"/>
            <a:stretch/>
          </p:blipFill>
          <p:spPr>
            <a:xfrm>
              <a:off x="5506884" y="3592445"/>
              <a:ext cx="598104" cy="365760"/>
            </a:xfrm>
            <a:prstGeom prst="rect">
              <a:avLst/>
            </a:prstGeom>
            <a:noFill/>
            <a:ln>
              <a:noFill/>
            </a:ln>
          </p:spPr>
        </p:pic>
        <p:pic>
          <p:nvPicPr>
            <p:cNvPr id="112" name="Google Shape;112;p5"/>
            <p:cNvPicPr preferRelativeResize="0"/>
            <p:nvPr/>
          </p:nvPicPr>
          <p:blipFill rotWithShape="1">
            <a:blip r:embed="rId8">
              <a:alphaModFix/>
            </a:blip>
            <a:srcRect b="0" l="0" r="0" t="0"/>
            <a:stretch/>
          </p:blipFill>
          <p:spPr>
            <a:xfrm>
              <a:off x="6698312" y="3638165"/>
              <a:ext cx="630937" cy="274319"/>
            </a:xfrm>
            <a:prstGeom prst="rect">
              <a:avLst/>
            </a:prstGeom>
            <a:noFill/>
            <a:ln>
              <a:noFill/>
            </a:ln>
          </p:spPr>
        </p:pic>
        <p:pic>
          <p:nvPicPr>
            <p:cNvPr id="113" name="Google Shape;113;p5"/>
            <p:cNvPicPr preferRelativeResize="0"/>
            <p:nvPr/>
          </p:nvPicPr>
          <p:blipFill rotWithShape="1">
            <a:blip r:embed="rId9">
              <a:alphaModFix/>
            </a:blip>
            <a:srcRect b="0" l="0" r="0" t="0"/>
            <a:stretch/>
          </p:blipFill>
          <p:spPr>
            <a:xfrm>
              <a:off x="7922573" y="3592445"/>
              <a:ext cx="749509" cy="365760"/>
            </a:xfrm>
            <a:prstGeom prst="rect">
              <a:avLst/>
            </a:prstGeom>
            <a:noFill/>
            <a:ln>
              <a:noFill/>
            </a:ln>
          </p:spPr>
        </p:pic>
      </p:grpSp>
      <p:grpSp>
        <p:nvGrpSpPr>
          <p:cNvPr id="114" name="Google Shape;114;p5"/>
          <p:cNvGrpSpPr/>
          <p:nvPr/>
        </p:nvGrpSpPr>
        <p:grpSpPr>
          <a:xfrm>
            <a:off x="586591" y="1357863"/>
            <a:ext cx="8160331" cy="461249"/>
            <a:chOff x="586591" y="1357863"/>
            <a:chExt cx="8160331" cy="461249"/>
          </a:xfrm>
        </p:grpSpPr>
        <p:pic>
          <p:nvPicPr>
            <p:cNvPr id="115" name="Google Shape;115;p5"/>
            <p:cNvPicPr preferRelativeResize="0"/>
            <p:nvPr/>
          </p:nvPicPr>
          <p:blipFill rotWithShape="1">
            <a:blip r:embed="rId10">
              <a:alphaModFix/>
            </a:blip>
            <a:srcRect b="0" l="0" r="0" t="0"/>
            <a:stretch/>
          </p:blipFill>
          <p:spPr>
            <a:xfrm>
              <a:off x="586591" y="1359888"/>
              <a:ext cx="397565" cy="457200"/>
            </a:xfrm>
            <a:prstGeom prst="rect">
              <a:avLst/>
            </a:prstGeom>
            <a:noFill/>
            <a:ln>
              <a:noFill/>
            </a:ln>
          </p:spPr>
        </p:pic>
        <p:pic>
          <p:nvPicPr>
            <p:cNvPr id="116" name="Google Shape;116;p5"/>
            <p:cNvPicPr preferRelativeResize="0"/>
            <p:nvPr/>
          </p:nvPicPr>
          <p:blipFill rotWithShape="1">
            <a:blip r:embed="rId11">
              <a:alphaModFix/>
            </a:blip>
            <a:srcRect b="0" l="0" r="0" t="0"/>
            <a:stretch/>
          </p:blipFill>
          <p:spPr>
            <a:xfrm>
              <a:off x="1440667" y="1359888"/>
              <a:ext cx="914399" cy="457200"/>
            </a:xfrm>
            <a:prstGeom prst="rect">
              <a:avLst/>
            </a:prstGeom>
            <a:noFill/>
            <a:ln>
              <a:noFill/>
            </a:ln>
          </p:spPr>
        </p:pic>
        <p:pic>
          <p:nvPicPr>
            <p:cNvPr id="117" name="Google Shape;117;p5"/>
            <p:cNvPicPr preferRelativeResize="0"/>
            <p:nvPr/>
          </p:nvPicPr>
          <p:blipFill rotWithShape="1">
            <a:blip r:embed="rId12">
              <a:alphaModFix/>
            </a:blip>
            <a:srcRect b="0" l="0" r="0" t="0"/>
            <a:stretch/>
          </p:blipFill>
          <p:spPr>
            <a:xfrm>
              <a:off x="2811578" y="1403431"/>
              <a:ext cx="914400" cy="370115"/>
            </a:xfrm>
            <a:prstGeom prst="rect">
              <a:avLst/>
            </a:prstGeom>
            <a:noFill/>
            <a:ln>
              <a:noFill/>
            </a:ln>
          </p:spPr>
        </p:pic>
        <p:pic>
          <p:nvPicPr>
            <p:cNvPr id="118" name="Google Shape;118;p5"/>
            <p:cNvPicPr preferRelativeResize="0"/>
            <p:nvPr/>
          </p:nvPicPr>
          <p:blipFill rotWithShape="1">
            <a:blip r:embed="rId13">
              <a:alphaModFix/>
            </a:blip>
            <a:srcRect b="0" l="0" r="0" t="0"/>
            <a:stretch/>
          </p:blipFill>
          <p:spPr>
            <a:xfrm>
              <a:off x="4182489" y="1357863"/>
              <a:ext cx="392950" cy="461249"/>
            </a:xfrm>
            <a:prstGeom prst="rect">
              <a:avLst/>
            </a:prstGeom>
            <a:noFill/>
            <a:ln>
              <a:noFill/>
            </a:ln>
          </p:spPr>
        </p:pic>
        <p:pic>
          <p:nvPicPr>
            <p:cNvPr id="119" name="Google Shape;119;p5"/>
            <p:cNvPicPr preferRelativeResize="0"/>
            <p:nvPr/>
          </p:nvPicPr>
          <p:blipFill rotWithShape="1">
            <a:blip r:embed="rId14">
              <a:alphaModFix/>
            </a:blip>
            <a:srcRect b="0" l="0" r="0" t="0"/>
            <a:stretch/>
          </p:blipFill>
          <p:spPr>
            <a:xfrm>
              <a:off x="5031951" y="1467064"/>
              <a:ext cx="914400" cy="242849"/>
            </a:xfrm>
            <a:prstGeom prst="rect">
              <a:avLst/>
            </a:prstGeom>
            <a:noFill/>
            <a:ln>
              <a:noFill/>
            </a:ln>
          </p:spPr>
        </p:pic>
        <p:pic>
          <p:nvPicPr>
            <p:cNvPr id="120" name="Google Shape;120;p5"/>
            <p:cNvPicPr preferRelativeResize="0"/>
            <p:nvPr/>
          </p:nvPicPr>
          <p:blipFill rotWithShape="1">
            <a:blip r:embed="rId15">
              <a:alphaModFix/>
            </a:blip>
            <a:srcRect b="0" l="0" r="0" t="0"/>
            <a:stretch/>
          </p:blipFill>
          <p:spPr>
            <a:xfrm>
              <a:off x="6402862" y="1359887"/>
              <a:ext cx="370332" cy="457202"/>
            </a:xfrm>
            <a:prstGeom prst="rect">
              <a:avLst/>
            </a:prstGeom>
            <a:noFill/>
            <a:ln>
              <a:noFill/>
            </a:ln>
          </p:spPr>
        </p:pic>
        <p:pic>
          <p:nvPicPr>
            <p:cNvPr id="121" name="Google Shape;121;p5"/>
            <p:cNvPicPr preferRelativeResize="0"/>
            <p:nvPr/>
          </p:nvPicPr>
          <p:blipFill rotWithShape="1">
            <a:blip r:embed="rId16">
              <a:alphaModFix/>
            </a:blip>
            <a:srcRect b="0" l="0" r="0" t="0"/>
            <a:stretch/>
          </p:blipFill>
          <p:spPr>
            <a:xfrm>
              <a:off x="7229705" y="1397480"/>
              <a:ext cx="731520" cy="382016"/>
            </a:xfrm>
            <a:prstGeom prst="rect">
              <a:avLst/>
            </a:prstGeom>
            <a:noFill/>
            <a:ln>
              <a:noFill/>
            </a:ln>
          </p:spPr>
        </p:pic>
        <p:pic>
          <p:nvPicPr>
            <p:cNvPr id="122" name="Google Shape;122;p5"/>
            <p:cNvPicPr preferRelativeResize="0"/>
            <p:nvPr/>
          </p:nvPicPr>
          <p:blipFill rotWithShape="1">
            <a:blip r:embed="rId17">
              <a:alphaModFix/>
            </a:blip>
            <a:srcRect b="0" l="0" r="0" t="0"/>
            <a:stretch/>
          </p:blipFill>
          <p:spPr>
            <a:xfrm>
              <a:off x="8417737" y="1423895"/>
              <a:ext cx="329185" cy="329185"/>
            </a:xfrm>
            <a:prstGeom prst="rect">
              <a:avLst/>
            </a:prstGeom>
            <a:noFill/>
            <a:ln>
              <a:noFill/>
            </a:ln>
          </p:spPr>
        </p:pic>
      </p:grpSp>
      <p:grpSp>
        <p:nvGrpSpPr>
          <p:cNvPr id="123" name="Google Shape;123;p5"/>
          <p:cNvGrpSpPr/>
          <p:nvPr/>
        </p:nvGrpSpPr>
        <p:grpSpPr>
          <a:xfrm>
            <a:off x="556773" y="2046712"/>
            <a:ext cx="8190149" cy="514761"/>
            <a:chOff x="556773" y="2048915"/>
            <a:chExt cx="8190149" cy="514761"/>
          </a:xfrm>
        </p:grpSpPr>
        <p:pic>
          <p:nvPicPr>
            <p:cNvPr id="124" name="Google Shape;124;p5"/>
            <p:cNvPicPr preferRelativeResize="0"/>
            <p:nvPr/>
          </p:nvPicPr>
          <p:blipFill rotWithShape="1">
            <a:blip r:embed="rId18">
              <a:alphaModFix/>
            </a:blip>
            <a:srcRect b="0" l="0" r="0" t="0"/>
            <a:stretch/>
          </p:blipFill>
          <p:spPr>
            <a:xfrm>
              <a:off x="556773" y="2168585"/>
              <a:ext cx="457200" cy="275421"/>
            </a:xfrm>
            <a:prstGeom prst="rect">
              <a:avLst/>
            </a:prstGeom>
            <a:noFill/>
            <a:ln>
              <a:noFill/>
            </a:ln>
          </p:spPr>
        </p:pic>
        <p:pic>
          <p:nvPicPr>
            <p:cNvPr id="125" name="Google Shape;125;p5"/>
            <p:cNvPicPr preferRelativeResize="0"/>
            <p:nvPr/>
          </p:nvPicPr>
          <p:blipFill rotWithShape="1">
            <a:blip r:embed="rId19">
              <a:alphaModFix/>
            </a:blip>
            <a:srcRect b="0" l="0" r="0" t="0"/>
            <a:stretch/>
          </p:blipFill>
          <p:spPr>
            <a:xfrm>
              <a:off x="1578186" y="2178280"/>
              <a:ext cx="914400" cy="256032"/>
            </a:xfrm>
            <a:prstGeom prst="rect">
              <a:avLst/>
            </a:prstGeom>
            <a:noFill/>
            <a:ln>
              <a:noFill/>
            </a:ln>
          </p:spPr>
        </p:pic>
        <p:pic>
          <p:nvPicPr>
            <p:cNvPr id="126" name="Google Shape;126;p5"/>
            <p:cNvPicPr preferRelativeResize="0"/>
            <p:nvPr/>
          </p:nvPicPr>
          <p:blipFill rotWithShape="1">
            <a:blip r:embed="rId20">
              <a:alphaModFix/>
            </a:blip>
            <a:srcRect b="0" l="0" r="0" t="0"/>
            <a:stretch/>
          </p:blipFill>
          <p:spPr>
            <a:xfrm>
              <a:off x="3056799" y="2048915"/>
              <a:ext cx="457200" cy="514761"/>
            </a:xfrm>
            <a:prstGeom prst="rect">
              <a:avLst/>
            </a:prstGeom>
            <a:noFill/>
            <a:ln>
              <a:noFill/>
            </a:ln>
          </p:spPr>
        </p:pic>
        <p:pic>
          <p:nvPicPr>
            <p:cNvPr id="127" name="Google Shape;127;p5"/>
            <p:cNvPicPr preferRelativeResize="0"/>
            <p:nvPr/>
          </p:nvPicPr>
          <p:blipFill rotWithShape="1">
            <a:blip r:embed="rId21">
              <a:alphaModFix/>
            </a:blip>
            <a:srcRect b="0" l="0" r="0" t="0"/>
            <a:stretch/>
          </p:blipFill>
          <p:spPr>
            <a:xfrm>
              <a:off x="4078212" y="2077696"/>
              <a:ext cx="682547" cy="457200"/>
            </a:xfrm>
            <a:prstGeom prst="rect">
              <a:avLst/>
            </a:prstGeom>
            <a:noFill/>
            <a:ln>
              <a:noFill/>
            </a:ln>
          </p:spPr>
        </p:pic>
        <p:pic>
          <p:nvPicPr>
            <p:cNvPr id="128" name="Google Shape;128;p5"/>
            <p:cNvPicPr preferRelativeResize="0"/>
            <p:nvPr/>
          </p:nvPicPr>
          <p:blipFill rotWithShape="1">
            <a:blip r:embed="rId22">
              <a:alphaModFix/>
            </a:blip>
            <a:srcRect b="0" l="0" r="0" t="0"/>
            <a:stretch/>
          </p:blipFill>
          <p:spPr>
            <a:xfrm>
              <a:off x="5324972" y="2061150"/>
              <a:ext cx="457202" cy="490291"/>
            </a:xfrm>
            <a:prstGeom prst="rect">
              <a:avLst/>
            </a:prstGeom>
            <a:noFill/>
            <a:ln>
              <a:noFill/>
            </a:ln>
          </p:spPr>
        </p:pic>
        <p:pic>
          <p:nvPicPr>
            <p:cNvPr id="129" name="Google Shape;129;p5"/>
            <p:cNvPicPr preferRelativeResize="0"/>
            <p:nvPr/>
          </p:nvPicPr>
          <p:blipFill rotWithShape="1">
            <a:blip r:embed="rId23">
              <a:alphaModFix/>
            </a:blip>
            <a:srcRect b="0" l="0" r="0" t="0"/>
            <a:stretch/>
          </p:blipFill>
          <p:spPr>
            <a:xfrm>
              <a:off x="6346387" y="2101470"/>
              <a:ext cx="365760" cy="409652"/>
            </a:xfrm>
            <a:prstGeom prst="rect">
              <a:avLst/>
            </a:prstGeom>
            <a:noFill/>
            <a:ln>
              <a:noFill/>
            </a:ln>
          </p:spPr>
        </p:pic>
        <p:pic>
          <p:nvPicPr>
            <p:cNvPr id="130" name="Google Shape;130;p5"/>
            <p:cNvPicPr preferRelativeResize="0"/>
            <p:nvPr/>
          </p:nvPicPr>
          <p:blipFill rotWithShape="1">
            <a:blip r:embed="rId24">
              <a:alphaModFix/>
            </a:blip>
            <a:srcRect b="0" l="0" r="0" t="0"/>
            <a:stretch/>
          </p:blipFill>
          <p:spPr>
            <a:xfrm>
              <a:off x="7276360" y="2077696"/>
              <a:ext cx="577165" cy="457200"/>
            </a:xfrm>
            <a:prstGeom prst="rect">
              <a:avLst/>
            </a:prstGeom>
            <a:noFill/>
            <a:ln>
              <a:noFill/>
            </a:ln>
          </p:spPr>
        </p:pic>
        <p:pic>
          <p:nvPicPr>
            <p:cNvPr id="131" name="Google Shape;131;p5"/>
            <p:cNvPicPr preferRelativeResize="0"/>
            <p:nvPr/>
          </p:nvPicPr>
          <p:blipFill rotWithShape="1">
            <a:blip r:embed="rId25">
              <a:alphaModFix/>
            </a:blip>
            <a:srcRect b="17390" l="12724" r="17242" t="18600"/>
            <a:stretch/>
          </p:blipFill>
          <p:spPr>
            <a:xfrm>
              <a:off x="8417738" y="2109501"/>
              <a:ext cx="329184" cy="393590"/>
            </a:xfrm>
            <a:prstGeom prst="rect">
              <a:avLst/>
            </a:prstGeom>
            <a:noFill/>
            <a:ln>
              <a:noFill/>
            </a:ln>
          </p:spPr>
        </p:pic>
      </p:grpSp>
      <p:grpSp>
        <p:nvGrpSpPr>
          <p:cNvPr id="132" name="Google Shape;132;p5"/>
          <p:cNvGrpSpPr/>
          <p:nvPr/>
        </p:nvGrpSpPr>
        <p:grpSpPr>
          <a:xfrm>
            <a:off x="556774" y="2789071"/>
            <a:ext cx="8224342" cy="665684"/>
            <a:chOff x="556774" y="2749417"/>
            <a:chExt cx="8224342" cy="665684"/>
          </a:xfrm>
        </p:grpSpPr>
        <p:pic>
          <p:nvPicPr>
            <p:cNvPr id="133" name="Google Shape;133;p5"/>
            <p:cNvPicPr preferRelativeResize="0"/>
            <p:nvPr/>
          </p:nvPicPr>
          <p:blipFill rotWithShape="1">
            <a:blip r:embed="rId26">
              <a:alphaModFix/>
            </a:blip>
            <a:srcRect b="0" l="0" r="0" t="0"/>
            <a:stretch/>
          </p:blipFill>
          <p:spPr>
            <a:xfrm>
              <a:off x="556774" y="2834520"/>
              <a:ext cx="457199" cy="495478"/>
            </a:xfrm>
            <a:prstGeom prst="rect">
              <a:avLst/>
            </a:prstGeom>
            <a:noFill/>
            <a:ln>
              <a:noFill/>
            </a:ln>
          </p:spPr>
        </p:pic>
        <p:pic>
          <p:nvPicPr>
            <p:cNvPr id="134" name="Google Shape;134;p5"/>
            <p:cNvPicPr preferRelativeResize="0"/>
            <p:nvPr/>
          </p:nvPicPr>
          <p:blipFill rotWithShape="1">
            <a:blip r:embed="rId27">
              <a:alphaModFix/>
            </a:blip>
            <a:srcRect b="0" l="0" r="0" t="0"/>
            <a:stretch/>
          </p:blipFill>
          <p:spPr>
            <a:xfrm>
              <a:off x="1550263" y="2945099"/>
              <a:ext cx="713232" cy="274320"/>
            </a:xfrm>
            <a:prstGeom prst="rect">
              <a:avLst/>
            </a:prstGeom>
            <a:noFill/>
            <a:ln>
              <a:noFill/>
            </a:ln>
          </p:spPr>
        </p:pic>
        <p:pic>
          <p:nvPicPr>
            <p:cNvPr id="135" name="Google Shape;135;p5"/>
            <p:cNvPicPr preferRelativeResize="0"/>
            <p:nvPr/>
          </p:nvPicPr>
          <p:blipFill rotWithShape="1">
            <a:blip r:embed="rId28">
              <a:alphaModFix/>
            </a:blip>
            <a:srcRect b="0" l="0" r="0" t="0"/>
            <a:stretch/>
          </p:blipFill>
          <p:spPr>
            <a:xfrm>
              <a:off x="2799785" y="2891134"/>
              <a:ext cx="466345" cy="382249"/>
            </a:xfrm>
            <a:prstGeom prst="rect">
              <a:avLst/>
            </a:prstGeom>
            <a:noFill/>
            <a:ln>
              <a:noFill/>
            </a:ln>
          </p:spPr>
        </p:pic>
        <p:pic>
          <p:nvPicPr>
            <p:cNvPr id="136" name="Google Shape;136;p5"/>
            <p:cNvPicPr preferRelativeResize="0"/>
            <p:nvPr/>
          </p:nvPicPr>
          <p:blipFill rotWithShape="1">
            <a:blip r:embed="rId29">
              <a:alphaModFix/>
            </a:blip>
            <a:srcRect b="25536" l="4317" r="6300" t="24225"/>
            <a:stretch/>
          </p:blipFill>
          <p:spPr>
            <a:xfrm>
              <a:off x="3802420" y="2899379"/>
              <a:ext cx="1155801" cy="365761"/>
            </a:xfrm>
            <a:prstGeom prst="rect">
              <a:avLst/>
            </a:prstGeom>
            <a:noFill/>
            <a:ln>
              <a:noFill/>
            </a:ln>
          </p:spPr>
        </p:pic>
        <p:pic>
          <p:nvPicPr>
            <p:cNvPr id="137" name="Google Shape;137;p5"/>
            <p:cNvPicPr preferRelativeResize="0"/>
            <p:nvPr/>
          </p:nvPicPr>
          <p:blipFill rotWithShape="1">
            <a:blip r:embed="rId30">
              <a:alphaModFix/>
            </a:blip>
            <a:srcRect b="0" l="0" r="0" t="0"/>
            <a:stretch/>
          </p:blipFill>
          <p:spPr>
            <a:xfrm>
              <a:off x="5494511" y="2853659"/>
              <a:ext cx="457201" cy="457201"/>
            </a:xfrm>
            <a:prstGeom prst="rect">
              <a:avLst/>
            </a:prstGeom>
            <a:noFill/>
            <a:ln>
              <a:noFill/>
            </a:ln>
          </p:spPr>
        </p:pic>
        <p:pic>
          <p:nvPicPr>
            <p:cNvPr id="138" name="Google Shape;138;p5"/>
            <p:cNvPicPr preferRelativeResize="0"/>
            <p:nvPr/>
          </p:nvPicPr>
          <p:blipFill rotWithShape="1">
            <a:blip r:embed="rId31">
              <a:alphaModFix/>
            </a:blip>
            <a:srcRect b="0" l="30394" r="28445" t="0"/>
            <a:stretch/>
          </p:blipFill>
          <p:spPr>
            <a:xfrm>
              <a:off x="6488002" y="2749417"/>
              <a:ext cx="365760" cy="665684"/>
            </a:xfrm>
            <a:prstGeom prst="rect">
              <a:avLst/>
            </a:prstGeom>
            <a:noFill/>
            <a:ln>
              <a:noFill/>
            </a:ln>
          </p:spPr>
        </p:pic>
        <p:pic>
          <p:nvPicPr>
            <p:cNvPr id="139" name="Google Shape;139;p5"/>
            <p:cNvPicPr preferRelativeResize="0"/>
            <p:nvPr/>
          </p:nvPicPr>
          <p:blipFill rotWithShape="1">
            <a:blip r:embed="rId32">
              <a:alphaModFix/>
            </a:blip>
            <a:srcRect b="0" l="0" r="0" t="0"/>
            <a:stretch/>
          </p:blipFill>
          <p:spPr>
            <a:xfrm>
              <a:off x="7390053" y="2853659"/>
              <a:ext cx="457200" cy="457200"/>
            </a:xfrm>
            <a:prstGeom prst="rect">
              <a:avLst/>
            </a:prstGeom>
            <a:noFill/>
            <a:ln>
              <a:noFill/>
            </a:ln>
          </p:spPr>
        </p:pic>
        <p:pic>
          <p:nvPicPr>
            <p:cNvPr id="140" name="Google Shape;140;p5"/>
            <p:cNvPicPr preferRelativeResize="0"/>
            <p:nvPr/>
          </p:nvPicPr>
          <p:blipFill rotWithShape="1">
            <a:blip r:embed="rId33">
              <a:alphaModFix/>
            </a:blip>
            <a:srcRect b="0" l="0" r="0" t="0"/>
            <a:stretch/>
          </p:blipFill>
          <p:spPr>
            <a:xfrm>
              <a:off x="8383543" y="2883472"/>
              <a:ext cx="397573" cy="397573"/>
            </a:xfrm>
            <a:prstGeom prst="rect">
              <a:avLst/>
            </a:prstGeom>
            <a:noFill/>
            <a:ln>
              <a:noFill/>
            </a:ln>
          </p:spPr>
        </p:pic>
      </p:grpSp>
      <p:grpSp>
        <p:nvGrpSpPr>
          <p:cNvPr id="141" name="Google Shape;141;p5"/>
          <p:cNvGrpSpPr/>
          <p:nvPr/>
        </p:nvGrpSpPr>
        <p:grpSpPr>
          <a:xfrm>
            <a:off x="602493" y="4402115"/>
            <a:ext cx="8132228" cy="457201"/>
            <a:chOff x="602493" y="4402115"/>
            <a:chExt cx="8132228" cy="457201"/>
          </a:xfrm>
        </p:grpSpPr>
        <p:pic>
          <p:nvPicPr>
            <p:cNvPr id="142" name="Google Shape;142;p5"/>
            <p:cNvPicPr preferRelativeResize="0"/>
            <p:nvPr/>
          </p:nvPicPr>
          <p:blipFill rotWithShape="1">
            <a:blip r:embed="rId34">
              <a:alphaModFix/>
            </a:blip>
            <a:srcRect b="0" l="0" r="0" t="0"/>
            <a:stretch/>
          </p:blipFill>
          <p:spPr>
            <a:xfrm>
              <a:off x="602493" y="4429548"/>
              <a:ext cx="365761" cy="402335"/>
            </a:xfrm>
            <a:prstGeom prst="rect">
              <a:avLst/>
            </a:prstGeom>
            <a:noFill/>
            <a:ln>
              <a:noFill/>
            </a:ln>
          </p:spPr>
        </p:pic>
        <p:pic>
          <p:nvPicPr>
            <p:cNvPr id="143" name="Google Shape;143;p5"/>
            <p:cNvPicPr preferRelativeResize="0"/>
            <p:nvPr/>
          </p:nvPicPr>
          <p:blipFill rotWithShape="1">
            <a:blip r:embed="rId35">
              <a:alphaModFix/>
            </a:blip>
            <a:srcRect b="0" l="0" r="0" t="0"/>
            <a:stretch/>
          </p:blipFill>
          <p:spPr>
            <a:xfrm>
              <a:off x="2212955" y="4470696"/>
              <a:ext cx="1062532" cy="320040"/>
            </a:xfrm>
            <a:prstGeom prst="rect">
              <a:avLst/>
            </a:prstGeom>
            <a:noFill/>
            <a:ln>
              <a:noFill/>
            </a:ln>
          </p:spPr>
        </p:pic>
        <p:pic>
          <p:nvPicPr>
            <p:cNvPr id="144" name="Google Shape;144;p5"/>
            <p:cNvPicPr preferRelativeResize="0"/>
            <p:nvPr/>
          </p:nvPicPr>
          <p:blipFill rotWithShape="1">
            <a:blip r:embed="rId35">
              <a:alphaModFix/>
            </a:blip>
            <a:srcRect b="0" l="0" r="68467" t="0"/>
            <a:stretch/>
          </p:blipFill>
          <p:spPr>
            <a:xfrm>
              <a:off x="1423079" y="4470703"/>
              <a:ext cx="335050" cy="320025"/>
            </a:xfrm>
            <a:prstGeom prst="rect">
              <a:avLst/>
            </a:prstGeom>
            <a:noFill/>
            <a:ln>
              <a:noFill/>
            </a:ln>
          </p:spPr>
        </p:pic>
        <p:pic>
          <p:nvPicPr>
            <p:cNvPr id="145" name="Google Shape;145;p5"/>
            <p:cNvPicPr preferRelativeResize="0"/>
            <p:nvPr/>
          </p:nvPicPr>
          <p:blipFill rotWithShape="1">
            <a:blip r:embed="rId36">
              <a:alphaModFix/>
            </a:blip>
            <a:srcRect b="0" l="0" r="0" t="0"/>
            <a:stretch/>
          </p:blipFill>
          <p:spPr>
            <a:xfrm>
              <a:off x="3730312" y="4402115"/>
              <a:ext cx="457201" cy="457201"/>
            </a:xfrm>
            <a:prstGeom prst="rect">
              <a:avLst/>
            </a:prstGeom>
            <a:noFill/>
            <a:ln>
              <a:noFill/>
            </a:ln>
          </p:spPr>
        </p:pic>
        <p:pic>
          <p:nvPicPr>
            <p:cNvPr id="146" name="Google Shape;146;p5"/>
            <p:cNvPicPr preferRelativeResize="0"/>
            <p:nvPr/>
          </p:nvPicPr>
          <p:blipFill rotWithShape="1">
            <a:blip r:embed="rId37">
              <a:alphaModFix/>
            </a:blip>
            <a:srcRect b="0" l="0" r="0" t="0"/>
            <a:stretch/>
          </p:blipFill>
          <p:spPr>
            <a:xfrm>
              <a:off x="4642338" y="4409289"/>
              <a:ext cx="969264" cy="442854"/>
            </a:xfrm>
            <a:prstGeom prst="rect">
              <a:avLst/>
            </a:prstGeom>
            <a:noFill/>
            <a:ln>
              <a:noFill/>
            </a:ln>
          </p:spPr>
        </p:pic>
        <p:pic>
          <p:nvPicPr>
            <p:cNvPr id="147" name="Google Shape;147;p5"/>
            <p:cNvPicPr preferRelativeResize="0"/>
            <p:nvPr/>
          </p:nvPicPr>
          <p:blipFill rotWithShape="1">
            <a:blip r:embed="rId38">
              <a:alphaModFix/>
            </a:blip>
            <a:srcRect b="0" l="0" r="0" t="0"/>
            <a:stretch/>
          </p:blipFill>
          <p:spPr>
            <a:xfrm>
              <a:off x="6066428" y="4509291"/>
              <a:ext cx="944826" cy="242850"/>
            </a:xfrm>
            <a:prstGeom prst="rect">
              <a:avLst/>
            </a:prstGeom>
            <a:noFill/>
            <a:ln>
              <a:noFill/>
            </a:ln>
          </p:spPr>
        </p:pic>
        <p:pic>
          <p:nvPicPr>
            <p:cNvPr id="148" name="Google Shape;148;p5"/>
            <p:cNvPicPr preferRelativeResize="0"/>
            <p:nvPr/>
          </p:nvPicPr>
          <p:blipFill rotWithShape="1">
            <a:blip r:embed="rId39">
              <a:alphaModFix/>
            </a:blip>
            <a:srcRect b="29614" l="13598" r="19046" t="18737"/>
            <a:stretch/>
          </p:blipFill>
          <p:spPr>
            <a:xfrm>
              <a:off x="7466079" y="4447836"/>
              <a:ext cx="365760" cy="365759"/>
            </a:xfrm>
            <a:prstGeom prst="rect">
              <a:avLst/>
            </a:prstGeom>
            <a:noFill/>
            <a:ln>
              <a:noFill/>
            </a:ln>
          </p:spPr>
        </p:pic>
        <p:pic>
          <p:nvPicPr>
            <p:cNvPr id="149" name="Google Shape;149;p5"/>
            <p:cNvPicPr preferRelativeResize="0"/>
            <p:nvPr/>
          </p:nvPicPr>
          <p:blipFill rotWithShape="1">
            <a:blip r:embed="rId40">
              <a:alphaModFix/>
            </a:blip>
            <a:srcRect b="23913" l="15102" r="17080" t="23673"/>
            <a:stretch/>
          </p:blipFill>
          <p:spPr>
            <a:xfrm>
              <a:off x="8286665" y="4406687"/>
              <a:ext cx="448056" cy="448056"/>
            </a:xfrm>
            <a:prstGeom prst="rect">
              <a:avLst/>
            </a:prstGeom>
            <a:noFill/>
            <a:ln>
              <a:noFill/>
            </a:ln>
          </p:spPr>
        </p:pic>
      </p:grpSp>
      <p:sp>
        <p:nvSpPr>
          <p:cNvPr id="150" name="Google Shape;1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r>
              <a:rPr lang="en-US">
                <a:solidFill>
                  <a:schemeClr val="dk1"/>
                </a:solidFill>
              </a:rPr>
              <a:t>8</a:t>
            </a: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9" name="Shape 529"/>
        <p:cNvGrpSpPr/>
        <p:nvPr/>
      </p:nvGrpSpPr>
      <p:grpSpPr>
        <a:xfrm>
          <a:off x="0" y="0"/>
          <a:ext cx="0" cy="0"/>
          <a:chOff x="0" y="0"/>
          <a:chExt cx="0" cy="0"/>
        </a:xfrm>
      </p:grpSpPr>
      <p:sp>
        <p:nvSpPr>
          <p:cNvPr id="530" name="Google Shape;530;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31" name="Google Shape;531;p35"/>
          <p:cNvSpPr/>
          <p:nvPr/>
        </p:nvSpPr>
        <p:spPr>
          <a:xfrm>
            <a:off x="518204" y="527734"/>
            <a:ext cx="531427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Confirm that you have git</a:t>
            </a:r>
            <a:endParaRPr b="0" i="0" sz="1400" u="none" cap="none" strike="noStrike">
              <a:solidFill>
                <a:srgbClr val="000000"/>
              </a:solidFill>
              <a:latin typeface="Arial"/>
              <a:ea typeface="Arial"/>
              <a:cs typeface="Arial"/>
              <a:sym typeface="Arial"/>
            </a:endParaRPr>
          </a:p>
        </p:txBody>
      </p:sp>
      <p:sp>
        <p:nvSpPr>
          <p:cNvPr id="532" name="Google Shape;532;p35"/>
          <p:cNvSpPr/>
          <p:nvPr/>
        </p:nvSpPr>
        <p:spPr>
          <a:xfrm>
            <a:off x="745958" y="2372548"/>
            <a:ext cx="7230979" cy="73866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Open your vs code terminal and run ‘git’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If you see a ‘command not recognized’ error, you probably haven’t installed git yet.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We can solve your issue once we start the lab session – sit tight for now!</a:t>
            </a:r>
            <a:endParaRPr b="0" i="0" sz="1400" u="none" cap="none" strike="noStrike">
              <a:solidFill>
                <a:srgbClr val="000000"/>
              </a:solidFill>
              <a:latin typeface="Arial"/>
              <a:ea typeface="Arial"/>
              <a:cs typeface="Arial"/>
              <a:sym typeface="Arial"/>
            </a:endParaRPr>
          </a:p>
        </p:txBody>
      </p:sp>
      <p:pic>
        <p:nvPicPr>
          <p:cNvPr id="533" name="Google Shape;533;p35"/>
          <p:cNvPicPr preferRelativeResize="0"/>
          <p:nvPr/>
        </p:nvPicPr>
        <p:blipFill>
          <a:blip r:embed="rId3">
            <a:alphaModFix/>
          </a:blip>
          <a:stretch>
            <a:fillRect/>
          </a:stretch>
        </p:blipFill>
        <p:spPr>
          <a:xfrm>
            <a:off x="6892850" y="1143837"/>
            <a:ext cx="1228725" cy="1228725"/>
          </a:xfrm>
          <a:prstGeom prst="rect">
            <a:avLst/>
          </a:prstGeom>
          <a:noFill/>
          <a:ln>
            <a:noFill/>
          </a:ln>
        </p:spPr>
      </p:pic>
      <p:sp>
        <p:nvSpPr>
          <p:cNvPr id="534" name="Google Shape;534;p35"/>
          <p:cNvSpPr txBox="1"/>
          <p:nvPr/>
        </p:nvSpPr>
        <p:spPr>
          <a:xfrm>
            <a:off x="5640750" y="1558100"/>
            <a:ext cx="11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1"/>
                </a:solidFill>
              </a:rPr>
              <a:t>VS Code</a:t>
            </a:r>
            <a:endParaRPr b="1">
              <a:solidFill>
                <a:schemeClr val="accen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8" name="Shape 538"/>
        <p:cNvGrpSpPr/>
        <p:nvPr/>
      </p:nvGrpSpPr>
      <p:grpSpPr>
        <a:xfrm>
          <a:off x="0" y="0"/>
          <a:ext cx="0" cy="0"/>
          <a:chOff x="0" y="0"/>
          <a:chExt cx="0" cy="0"/>
        </a:xfrm>
      </p:grpSpPr>
      <p:sp>
        <p:nvSpPr>
          <p:cNvPr id="539" name="Google Shape;539;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40" name="Google Shape;540;p37"/>
          <p:cNvSpPr/>
          <p:nvPr/>
        </p:nvSpPr>
        <p:spPr>
          <a:xfrm>
            <a:off x="518204" y="527734"/>
            <a:ext cx="451918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Basic Git Commands</a:t>
            </a:r>
            <a:endParaRPr b="0" i="0" sz="3600" u="none" cap="none" strike="noStrike">
              <a:solidFill>
                <a:schemeClr val="lt2"/>
              </a:solidFill>
              <a:latin typeface="Arial"/>
              <a:ea typeface="Arial"/>
              <a:cs typeface="Arial"/>
              <a:sym typeface="Arial"/>
            </a:endParaRPr>
          </a:p>
        </p:txBody>
      </p:sp>
      <p:graphicFrame>
        <p:nvGraphicFramePr>
          <p:cNvPr id="541" name="Google Shape;541;p37"/>
          <p:cNvGraphicFramePr/>
          <p:nvPr/>
        </p:nvGraphicFramePr>
        <p:xfrm>
          <a:off x="622196" y="1233980"/>
          <a:ext cx="3000000" cy="3000000"/>
        </p:xfrm>
        <a:graphic>
          <a:graphicData uri="http://schemas.openxmlformats.org/drawingml/2006/table">
            <a:tbl>
              <a:tblPr bandRow="1" firstRow="1">
                <a:noFill/>
                <a:tableStyleId>{5329B2D5-9748-45CE-A2F6-6F620A377991}</a:tableStyleId>
              </a:tblPr>
              <a:tblGrid>
                <a:gridCol w="2453600"/>
                <a:gridCol w="5755350"/>
              </a:tblGrid>
              <a:tr h="35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command description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command description </a:t>
                      </a:r>
                      <a:endParaRPr sz="1400" u="none" cap="none" strike="noStrike"/>
                    </a:p>
                  </a:txBody>
                  <a:tcPr marT="45725" marB="45725" marR="91450" marL="91450"/>
                </a:tc>
              </a:tr>
              <a:tr h="3644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git clone url [dir] </a:t>
                      </a:r>
                      <a:endParaRPr sz="1400" u="none" cap="none" strike="noStrike">
                        <a:latin typeface="Courier New"/>
                        <a:ea typeface="Courier New"/>
                        <a:cs typeface="Courier New"/>
                        <a:sym typeface="Courier New"/>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copy a Git repository so you can add to it</a:t>
                      </a:r>
                      <a:endParaRPr sz="1400" u="none" cap="none" strike="noStrike"/>
                    </a:p>
                  </a:txBody>
                  <a:tcPr marT="45725" marB="45725" marR="91450" marL="91450"/>
                </a:tc>
              </a:tr>
              <a:tr h="416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git add file</a:t>
                      </a:r>
                      <a:endParaRPr sz="1400" u="none" cap="none" strike="noStrike">
                        <a:latin typeface="Courier New"/>
                        <a:ea typeface="Courier New"/>
                        <a:cs typeface="Courier New"/>
                        <a:sym typeface="Courier New"/>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adds file contents to the staging area</a:t>
                      </a:r>
                      <a:endParaRPr sz="1400" u="none" cap="none" strike="noStrike"/>
                    </a:p>
                  </a:txBody>
                  <a:tcPr marT="45725" marB="45725" marR="91450" marL="91450"/>
                </a:tc>
              </a:tr>
              <a:tr h="3630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git commit</a:t>
                      </a:r>
                      <a:endParaRPr sz="1400" u="none" cap="none" strike="noStrike">
                        <a:latin typeface="Courier New"/>
                        <a:ea typeface="Courier New"/>
                        <a:cs typeface="Courier New"/>
                        <a:sym typeface="Courier New"/>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records a snapshot of the staging area</a:t>
                      </a:r>
                      <a:endParaRPr sz="1400" u="none" cap="none" strike="noStrike"/>
                    </a:p>
                  </a:txBody>
                  <a:tcPr marT="45725" marB="45725" marR="91450" marL="91450"/>
                </a:tc>
              </a:tr>
              <a:tr h="455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git status</a:t>
                      </a:r>
                      <a:endParaRPr sz="1400" u="none" cap="none" strike="noStrike">
                        <a:latin typeface="Courier New"/>
                        <a:ea typeface="Courier New"/>
                        <a:cs typeface="Courier New"/>
                        <a:sym typeface="Courier New"/>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view the status of your files in the working directory and staging area </a:t>
                      </a:r>
                      <a:endParaRPr sz="1400" u="none" cap="none" strike="noStrike"/>
                    </a:p>
                  </a:txBody>
                  <a:tcPr marT="45725" marB="45725" marR="91450" marL="91450"/>
                </a:tc>
              </a:tr>
              <a:tr h="35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git diff</a:t>
                      </a:r>
                      <a:endParaRPr sz="1400" u="none" cap="none" strike="noStrike">
                        <a:latin typeface="Courier New"/>
                        <a:ea typeface="Courier New"/>
                        <a:cs typeface="Courier New"/>
                        <a:sym typeface="Courier New"/>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shows diff of what is staged and what is modified but unstaged</a:t>
                      </a:r>
                      <a:endParaRPr sz="1400" u="none" cap="none" strike="noStrike"/>
                    </a:p>
                  </a:txBody>
                  <a:tcPr marT="45725" marB="45725" marR="91450" marL="91450"/>
                </a:tc>
              </a:tr>
              <a:tr h="35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git help [command]</a:t>
                      </a:r>
                      <a:endParaRPr sz="1400" u="none" cap="none" strike="noStrike">
                        <a:latin typeface="Courier New"/>
                        <a:ea typeface="Courier New"/>
                        <a:cs typeface="Courier New"/>
                        <a:sym typeface="Courier New"/>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get help info about a particular command</a:t>
                      </a:r>
                      <a:endParaRPr sz="1400" u="none" cap="none" strike="noStrike"/>
                    </a:p>
                  </a:txBody>
                  <a:tcPr marT="45725" marB="45725" marR="91450" marL="91450"/>
                </a:tc>
              </a:tr>
              <a:tr h="35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git pull</a:t>
                      </a:r>
                      <a:endParaRPr sz="1400" u="none" cap="none" strike="noStrike">
                        <a:latin typeface="Courier New"/>
                        <a:ea typeface="Courier New"/>
                        <a:cs typeface="Courier New"/>
                        <a:sym typeface="Courier New"/>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fetch from a remote repo and try to merge into the current branch </a:t>
                      </a:r>
                      <a:endParaRPr sz="1400" u="none" cap="none" strike="noStrike"/>
                    </a:p>
                  </a:txBody>
                  <a:tcPr marT="45725" marB="45725" marR="91450" marL="91450"/>
                </a:tc>
              </a:tr>
              <a:tr h="35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git push</a:t>
                      </a:r>
                      <a:endParaRPr sz="1400" u="none" cap="none" strike="noStrike">
                        <a:latin typeface="Courier New"/>
                        <a:ea typeface="Courier New"/>
                        <a:cs typeface="Courier New"/>
                        <a:sym typeface="Courier New"/>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push your new branches and data to a remote repository </a:t>
                      </a:r>
                      <a:endParaRPr sz="1400" u="none" cap="none" strike="noStrike"/>
                    </a:p>
                  </a:txBody>
                  <a:tcPr marT="45725" marB="45725" marR="91450" marL="91450"/>
                </a:tc>
              </a:tr>
            </a:tbl>
          </a:graphicData>
        </a:graphic>
      </p:graphicFrame>
      <p:sp>
        <p:nvSpPr>
          <p:cNvPr id="542" name="Google Shape;542;p37"/>
          <p:cNvSpPr/>
          <p:nvPr/>
        </p:nvSpPr>
        <p:spPr>
          <a:xfrm>
            <a:off x="2407024" y="4692913"/>
            <a:ext cx="44106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others:init,reset,branch,checkout,merge,log,tag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46" name="Shape 546"/>
        <p:cNvGrpSpPr/>
        <p:nvPr/>
      </p:nvGrpSpPr>
      <p:grpSpPr>
        <a:xfrm>
          <a:off x="0" y="0"/>
          <a:ext cx="0" cy="0"/>
          <a:chOff x="0" y="0"/>
          <a:chExt cx="0" cy="0"/>
        </a:xfrm>
      </p:grpSpPr>
      <p:sp>
        <p:nvSpPr>
          <p:cNvPr id="547" name="Google Shape;547;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48" name="Google Shape;548;p38"/>
          <p:cNvSpPr/>
          <p:nvPr/>
        </p:nvSpPr>
        <p:spPr>
          <a:xfrm>
            <a:off x="518204" y="527734"/>
            <a:ext cx="303159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Git Workflows</a:t>
            </a:r>
            <a:endParaRPr b="0" i="0" sz="3600" u="none" cap="none" strike="noStrike">
              <a:solidFill>
                <a:schemeClr val="lt2"/>
              </a:solidFill>
              <a:latin typeface="Arial"/>
              <a:ea typeface="Arial"/>
              <a:cs typeface="Arial"/>
              <a:sym typeface="Arial"/>
            </a:endParaRPr>
          </a:p>
        </p:txBody>
      </p:sp>
      <p:pic>
        <p:nvPicPr>
          <p:cNvPr id="549" name="Google Shape;549;p38"/>
          <p:cNvPicPr preferRelativeResize="0"/>
          <p:nvPr/>
        </p:nvPicPr>
        <p:blipFill rotWithShape="1">
          <a:blip r:embed="rId3">
            <a:alphaModFix/>
          </a:blip>
          <a:srcRect b="0" l="0" r="0" t="0"/>
          <a:stretch/>
        </p:blipFill>
        <p:spPr>
          <a:xfrm>
            <a:off x="1503946" y="1174065"/>
            <a:ext cx="6304549" cy="3729813"/>
          </a:xfrm>
          <a:prstGeom prst="rect">
            <a:avLst/>
          </a:prstGeom>
          <a:noFill/>
          <a:ln>
            <a:noFill/>
          </a:ln>
        </p:spPr>
      </p:pic>
      <p:sp>
        <p:nvSpPr>
          <p:cNvPr id="550" name="Google Shape;550;p38"/>
          <p:cNvSpPr txBox="1"/>
          <p:nvPr/>
        </p:nvSpPr>
        <p:spPr>
          <a:xfrm>
            <a:off x="2863515" y="4903878"/>
            <a:ext cx="269336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2"/>
                </a:solidFill>
                <a:latin typeface="Arial"/>
                <a:ea typeface="Arial"/>
                <a:cs typeface="Arial"/>
                <a:sym typeface="Arial"/>
              </a:rPr>
              <a:t>Image source: https://www.hostinger.com/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54" name="Shape 554"/>
        <p:cNvGrpSpPr/>
        <p:nvPr/>
      </p:nvGrpSpPr>
      <p:grpSpPr>
        <a:xfrm>
          <a:off x="0" y="0"/>
          <a:ext cx="0" cy="0"/>
          <a:chOff x="0" y="0"/>
          <a:chExt cx="0" cy="0"/>
        </a:xfrm>
      </p:grpSpPr>
      <p:sp>
        <p:nvSpPr>
          <p:cNvPr id="555" name="Google Shape;555;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56" name="Google Shape;556;p41"/>
          <p:cNvSpPr/>
          <p:nvPr/>
        </p:nvSpPr>
        <p:spPr>
          <a:xfrm>
            <a:off x="518204" y="527734"/>
            <a:ext cx="25698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Initialize Git</a:t>
            </a:r>
            <a:endParaRPr b="0" i="0" sz="3600" u="none" cap="none" strike="noStrike">
              <a:solidFill>
                <a:schemeClr val="lt2"/>
              </a:solidFill>
              <a:latin typeface="Arial"/>
              <a:ea typeface="Arial"/>
              <a:cs typeface="Arial"/>
              <a:sym typeface="Arial"/>
            </a:endParaRPr>
          </a:p>
        </p:txBody>
      </p:sp>
      <p:sp>
        <p:nvSpPr>
          <p:cNvPr id="557" name="Google Shape;557;p41"/>
          <p:cNvSpPr/>
          <p:nvPr/>
        </p:nvSpPr>
        <p:spPr>
          <a:xfrm>
            <a:off x="615206" y="1407221"/>
            <a:ext cx="7810200" cy="20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Initializing an empty git 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init </a:t>
            </a:r>
            <a:r>
              <a:rPr b="0" i="0" lang="en-US" sz="1400" u="none" cap="none" strike="noStrike">
                <a:solidFill>
                  <a:srgbClr val="000000"/>
                </a:solidFill>
                <a:latin typeface="Arial"/>
                <a:ea typeface="Arial"/>
                <a:cs typeface="Arial"/>
                <a:sym typeface="Arial"/>
              </a:rPr>
              <a:t>					# Initialize an empty git repository under current directory.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Cloning a repository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clone https://github.com/UTXXXYZ/git-test.git</a:t>
            </a:r>
            <a:r>
              <a:rPr b="0" i="0" lang="en-US" sz="1400" u="none" cap="none" strike="noStrike">
                <a:solidFill>
                  <a:srgbClr val="000000"/>
                </a:solidFill>
                <a:latin typeface="Courier New"/>
                <a:ea typeface="Courier New"/>
                <a:cs typeface="Courier New"/>
                <a:sym typeface="Courier New"/>
              </a:rPr>
              <a:t> </a:t>
            </a:r>
            <a:r>
              <a:rPr b="0" i="0" lang="en-US" sz="1400" u="none" cap="none" strike="noStrike">
                <a:solidFill>
                  <a:srgbClr val="000000"/>
                </a:solidFill>
                <a:latin typeface="Arial"/>
                <a:ea typeface="Arial"/>
                <a:cs typeface="Arial"/>
                <a:sym typeface="Arial"/>
              </a:rPr>
              <a:t>		# Clone this repository to your current working directory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1" name="Shape 561"/>
        <p:cNvGrpSpPr/>
        <p:nvPr/>
      </p:nvGrpSpPr>
      <p:grpSpPr>
        <a:xfrm>
          <a:off x="0" y="0"/>
          <a:ext cx="0" cy="0"/>
          <a:chOff x="0" y="0"/>
          <a:chExt cx="0" cy="0"/>
        </a:xfrm>
      </p:grpSpPr>
      <p:sp>
        <p:nvSpPr>
          <p:cNvPr id="562" name="Google Shape;562;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63" name="Google Shape;563;p43"/>
          <p:cNvSpPr/>
          <p:nvPr/>
        </p:nvSpPr>
        <p:spPr>
          <a:xfrm>
            <a:off x="518204" y="527734"/>
            <a:ext cx="290335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Commit Files</a:t>
            </a:r>
            <a:endParaRPr b="0" i="0" sz="3600" u="none" cap="none" strike="noStrike">
              <a:solidFill>
                <a:schemeClr val="lt2"/>
              </a:solidFill>
              <a:latin typeface="Arial"/>
              <a:ea typeface="Arial"/>
              <a:cs typeface="Arial"/>
              <a:sym typeface="Arial"/>
            </a:endParaRPr>
          </a:p>
        </p:txBody>
      </p:sp>
      <p:sp>
        <p:nvSpPr>
          <p:cNvPr id="564" name="Google Shape;564;p43"/>
          <p:cNvSpPr/>
          <p:nvPr/>
        </p:nvSpPr>
        <p:spPr>
          <a:xfrm>
            <a:off x="518204" y="1174065"/>
            <a:ext cx="8383749" cy="39395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Make a commit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commit  </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 Make a new commit with the changes in your staging area. This will open an editor for a commit message.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commit -m </a:t>
            </a:r>
            <a:r>
              <a:rPr b="0" i="0" lang="en-US" sz="1400" u="none" cap="none" strike="noStrike">
                <a:solidFill>
                  <a:srgbClr val="000000"/>
                </a:solidFill>
                <a:latin typeface="Arial"/>
                <a:ea typeface="Arial"/>
                <a:cs typeface="Arial"/>
                <a:sym typeface="Arial"/>
              </a:rPr>
              <a:t>"I love documentation" # Make a new commit with a commit message from the command line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commit -a </a:t>
            </a:r>
            <a:r>
              <a:rPr b="0" i="0" lang="en-US" sz="1400" u="none" cap="none" strike="noStrike">
                <a:solidFill>
                  <a:srgbClr val="000000"/>
                </a:solidFill>
                <a:latin typeface="Arial"/>
                <a:ea typeface="Arial"/>
                <a:cs typeface="Arial"/>
                <a:sym typeface="Arial"/>
              </a:rPr>
              <a:t># Make a new commit and automatically "add" changes from all known files git commit -am "I still do!"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combination of the above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commit --amend</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 Re-do the commit message of the previous commit (don't do this after pushing!)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We never change "public history“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reset &lt;file&gt; </a:t>
            </a:r>
            <a:r>
              <a:rPr b="0" i="0" lang="en-US" sz="1400" u="none" cap="none" strike="noStrike">
                <a:solidFill>
                  <a:srgbClr val="000000"/>
                </a:solidFill>
                <a:latin typeface="Arial"/>
                <a:ea typeface="Arial"/>
                <a:cs typeface="Arial"/>
                <a:sym typeface="Arial"/>
              </a:rPr>
              <a:t># Unstage a staged file leaving in working directory without losing any changes.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reset --soft</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[commit_hash] # resets the current branch to &lt;commit&gt;. Does not touch the staging area or the working tree at 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8" name="Shape 568"/>
        <p:cNvGrpSpPr/>
        <p:nvPr/>
      </p:nvGrpSpPr>
      <p:grpSpPr>
        <a:xfrm>
          <a:off x="0" y="0"/>
          <a:ext cx="0" cy="0"/>
          <a:chOff x="0" y="0"/>
          <a:chExt cx="0" cy="0"/>
        </a:xfrm>
      </p:grpSpPr>
      <p:sp>
        <p:nvSpPr>
          <p:cNvPr id="569" name="Google Shape;569;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70" name="Google Shape;570;p47"/>
          <p:cNvSpPr/>
          <p:nvPr/>
        </p:nvSpPr>
        <p:spPr>
          <a:xfrm>
            <a:off x="518204" y="527734"/>
            <a:ext cx="251863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Remote Git</a:t>
            </a:r>
            <a:endParaRPr b="0" i="0" sz="3600" u="none" cap="none" strike="noStrike">
              <a:solidFill>
                <a:schemeClr val="lt2"/>
              </a:solidFill>
              <a:latin typeface="Arial"/>
              <a:ea typeface="Arial"/>
              <a:cs typeface="Arial"/>
              <a:sym typeface="Arial"/>
            </a:endParaRPr>
          </a:p>
        </p:txBody>
      </p:sp>
      <p:sp>
        <p:nvSpPr>
          <p:cNvPr id="571" name="Google Shape;571;p47"/>
          <p:cNvSpPr/>
          <p:nvPr/>
        </p:nvSpPr>
        <p:spPr>
          <a:xfrm>
            <a:off x="573731" y="1417584"/>
            <a:ext cx="7810200" cy="23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Working with Remotes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remote </a:t>
            </a:r>
            <a:r>
              <a:rPr b="0" i="0" lang="en-US" sz="1400" u="none" cap="none" strike="noStrike">
                <a:solidFill>
                  <a:srgbClr val="000000"/>
                </a:solidFill>
                <a:latin typeface="Arial"/>
                <a:ea typeface="Arial"/>
                <a:cs typeface="Arial"/>
                <a:sym typeface="Arial"/>
              </a:rPr>
              <a:t># Show your current remotes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remote -v</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 Show your current remotes and their URLs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push</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 Publish your commits to the upstream master of your currently checked out branch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push -u origin my-branch</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 Push newly created branch to remote repo setting up to track remote branch from origin.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 need to specify remote branch name, for e.g., when doing a 'git pull' on that branch.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ourier New"/>
                <a:ea typeface="Courier New"/>
                <a:cs typeface="Courier New"/>
                <a:sym typeface="Courier New"/>
              </a:rPr>
              <a:t>git pull</a:t>
            </a: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 Pull changes from the remote to your currently checked out branch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5" name="Shape 575"/>
        <p:cNvGrpSpPr/>
        <p:nvPr/>
      </p:nvGrpSpPr>
      <p:grpSpPr>
        <a:xfrm>
          <a:off x="0" y="0"/>
          <a:ext cx="0" cy="0"/>
          <a:chOff x="0" y="0"/>
          <a:chExt cx="0" cy="0"/>
        </a:xfrm>
      </p:grpSpPr>
      <p:sp>
        <p:nvSpPr>
          <p:cNvPr id="576" name="Google Shape;576;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577" name="Google Shape;577;p48"/>
          <p:cNvSpPr txBox="1"/>
          <p:nvPr>
            <p:ph type="title"/>
          </p:nvPr>
        </p:nvSpPr>
        <p:spPr>
          <a:xfrm>
            <a:off x="623400" y="1736895"/>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90000"/>
              </a:lnSpc>
              <a:spcBef>
                <a:spcPts val="0"/>
              </a:spcBef>
              <a:spcAft>
                <a:spcPts val="0"/>
              </a:spcAft>
              <a:buSzPts val="2000"/>
              <a:buNone/>
            </a:pPr>
            <a:r>
              <a:t/>
            </a:r>
            <a:endParaRPr/>
          </a:p>
          <a:p>
            <a:pPr indent="0" lvl="0" marL="0" rtl="0" algn="l">
              <a:lnSpc>
                <a:spcPct val="90000"/>
              </a:lnSpc>
              <a:spcBef>
                <a:spcPts val="0"/>
              </a:spcBef>
              <a:spcAft>
                <a:spcPts val="0"/>
              </a:spcAft>
              <a:buSzPts val="2000"/>
              <a:buNone/>
            </a:pPr>
            <a:r>
              <a:t/>
            </a:r>
            <a:endParaRPr sz="2700">
              <a:solidFill>
                <a:schemeClr val="dk1"/>
              </a:solidFill>
            </a:endParaRPr>
          </a:p>
          <a:p>
            <a:pPr indent="0" lvl="0" marL="0" rtl="0" algn="l">
              <a:lnSpc>
                <a:spcPct val="90000"/>
              </a:lnSpc>
              <a:spcBef>
                <a:spcPts val="0"/>
              </a:spcBef>
              <a:spcAft>
                <a:spcPts val="0"/>
              </a:spcAft>
              <a:buSzPts val="2000"/>
              <a:buNone/>
            </a:pPr>
            <a:r>
              <a:rPr b="0" lang="en-US" sz="4400">
                <a:solidFill>
                  <a:schemeClr val="dk1"/>
                </a:solidFill>
              </a:rPr>
              <a:t>Dev Fundamentals: The Anatomy of a Full Stack App </a:t>
            </a:r>
            <a:endParaRPr b="0" sz="4400">
              <a:solidFill>
                <a:schemeClr val="dk1"/>
              </a:solidFill>
            </a:endParaRPr>
          </a:p>
        </p:txBody>
      </p:sp>
      <p:cxnSp>
        <p:nvCxnSpPr>
          <p:cNvPr id="578" name="Google Shape;578;p48"/>
          <p:cNvCxnSpPr/>
          <p:nvPr/>
        </p:nvCxnSpPr>
        <p:spPr>
          <a:xfrm>
            <a:off x="443753" y="2514600"/>
            <a:ext cx="8498541" cy="13447"/>
          </a:xfrm>
          <a:prstGeom prst="straightConnector1">
            <a:avLst/>
          </a:prstGeom>
          <a:noFill/>
          <a:ln cap="flat" cmpd="sng" w="57150">
            <a:solidFill>
              <a:schemeClr val="accent2"/>
            </a:solidFill>
            <a:prstDash val="solid"/>
            <a:round/>
            <a:headEnd len="sm" w="sm" type="none"/>
            <a:tailEnd len="sm" w="sm" type="none"/>
          </a:ln>
        </p:spPr>
      </p:cxnSp>
      <p:sp>
        <p:nvSpPr>
          <p:cNvPr id="579" name="Google Shape;579;p48"/>
          <p:cNvSpPr/>
          <p:nvPr/>
        </p:nvSpPr>
        <p:spPr>
          <a:xfrm>
            <a:off x="719910" y="2733052"/>
            <a:ext cx="60837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535353"/>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3" name="Shape 583"/>
        <p:cNvGrpSpPr/>
        <p:nvPr/>
      </p:nvGrpSpPr>
      <p:grpSpPr>
        <a:xfrm>
          <a:off x="0" y="0"/>
          <a:ext cx="0" cy="0"/>
          <a:chOff x="0" y="0"/>
          <a:chExt cx="0" cy="0"/>
        </a:xfrm>
      </p:grpSpPr>
      <p:sp>
        <p:nvSpPr>
          <p:cNvPr id="584" name="Google Shape;584;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585" name="Google Shape;585;p49"/>
          <p:cNvSpPr/>
          <p:nvPr/>
        </p:nvSpPr>
        <p:spPr>
          <a:xfrm>
            <a:off x="518204" y="527734"/>
            <a:ext cx="608371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535353"/>
                </a:solidFill>
                <a:latin typeface="Arial"/>
                <a:ea typeface="Arial"/>
                <a:cs typeface="Arial"/>
                <a:sym typeface="Arial"/>
              </a:rPr>
              <a:t>What are we going to learn? </a:t>
            </a:r>
            <a:endParaRPr b="0" i="0" sz="1400" u="none" cap="none" strike="noStrike">
              <a:solidFill>
                <a:srgbClr val="535353"/>
              </a:solidFill>
              <a:latin typeface="Arial"/>
              <a:ea typeface="Arial"/>
              <a:cs typeface="Arial"/>
              <a:sym typeface="Arial"/>
            </a:endParaRPr>
          </a:p>
        </p:txBody>
      </p:sp>
      <p:sp>
        <p:nvSpPr>
          <p:cNvPr id="586" name="Google Shape;586;p49"/>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SzPts val="1500"/>
              <a:buChar char="●"/>
            </a:pPr>
            <a:r>
              <a:rPr lang="en-US"/>
              <a:t>What’s Full Stack Development?</a:t>
            </a:r>
            <a:endParaRPr/>
          </a:p>
          <a:p>
            <a:pPr indent="-323850" lvl="0" marL="457200" rtl="0" algn="l">
              <a:lnSpc>
                <a:spcPct val="150000"/>
              </a:lnSpc>
              <a:spcBef>
                <a:spcPts val="0"/>
              </a:spcBef>
              <a:spcAft>
                <a:spcPts val="0"/>
              </a:spcAft>
              <a:buSzPts val="1500"/>
              <a:buChar char="●"/>
            </a:pPr>
            <a:r>
              <a:rPr lang="en-US"/>
              <a:t>Full Stack technologies &amp; Frameworks</a:t>
            </a:r>
            <a:endParaRPr/>
          </a:p>
          <a:p>
            <a:pPr indent="-323850" lvl="0" marL="457200" rtl="0" algn="l">
              <a:lnSpc>
                <a:spcPct val="150000"/>
              </a:lnSpc>
              <a:spcBef>
                <a:spcPts val="0"/>
              </a:spcBef>
              <a:spcAft>
                <a:spcPts val="0"/>
              </a:spcAft>
              <a:buSzPts val="1500"/>
              <a:buFont typeface="Arial"/>
              <a:buChar char="●"/>
            </a:pPr>
            <a:r>
              <a:rPr lang="en-US"/>
              <a:t>Hosting and Infrastructure</a:t>
            </a:r>
            <a:endParaRPr/>
          </a:p>
          <a:p>
            <a:pPr indent="0" lvl="0" marL="133350" rtl="0" algn="l">
              <a:lnSpc>
                <a:spcPct val="150000"/>
              </a:lnSpc>
              <a:spcBef>
                <a:spcPts val="0"/>
              </a:spcBef>
              <a:spcAft>
                <a:spcPts val="0"/>
              </a:spcAft>
              <a:buSzPts val="1500"/>
              <a:buNone/>
            </a:pPr>
            <a:r>
              <a:t/>
            </a:r>
            <a:endParaRPr/>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0" name="Shape 590"/>
        <p:cNvGrpSpPr/>
        <p:nvPr/>
      </p:nvGrpSpPr>
      <p:grpSpPr>
        <a:xfrm>
          <a:off x="0" y="0"/>
          <a:ext cx="0" cy="0"/>
          <a:chOff x="0" y="0"/>
          <a:chExt cx="0" cy="0"/>
        </a:xfrm>
      </p:grpSpPr>
      <p:sp>
        <p:nvSpPr>
          <p:cNvPr id="591" name="Google Shape;591;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92" name="Google Shape;592;p50"/>
          <p:cNvSpPr/>
          <p:nvPr/>
        </p:nvSpPr>
        <p:spPr>
          <a:xfrm>
            <a:off x="518204" y="527734"/>
            <a:ext cx="672491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What is Full Stack Development</a:t>
            </a:r>
            <a:endParaRPr b="0" i="0" sz="3600" u="none" cap="none" strike="noStrike">
              <a:solidFill>
                <a:schemeClr val="lt2"/>
              </a:solidFill>
              <a:latin typeface="Arial"/>
              <a:ea typeface="Arial"/>
              <a:cs typeface="Arial"/>
              <a:sym typeface="Arial"/>
            </a:endParaRPr>
          </a:p>
        </p:txBody>
      </p:sp>
      <p:pic>
        <p:nvPicPr>
          <p:cNvPr descr="Why is Full Stack Development Becoming so Popular in 2021?" id="593" name="Google Shape;593;p50"/>
          <p:cNvPicPr preferRelativeResize="0"/>
          <p:nvPr/>
        </p:nvPicPr>
        <p:blipFill rotWithShape="1">
          <a:blip r:embed="rId3">
            <a:alphaModFix/>
          </a:blip>
          <a:srcRect b="0" l="0" r="0" t="0"/>
          <a:stretch/>
        </p:blipFill>
        <p:spPr>
          <a:xfrm>
            <a:off x="2678438" y="1083735"/>
            <a:ext cx="4059716" cy="405971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7" name="Shape 597"/>
        <p:cNvGrpSpPr/>
        <p:nvPr/>
      </p:nvGrpSpPr>
      <p:grpSpPr>
        <a:xfrm>
          <a:off x="0" y="0"/>
          <a:ext cx="0" cy="0"/>
          <a:chOff x="0" y="0"/>
          <a:chExt cx="0" cy="0"/>
        </a:xfrm>
      </p:grpSpPr>
      <p:sp>
        <p:nvSpPr>
          <p:cNvPr id="598" name="Google Shape;598;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599" name="Google Shape;599;p51"/>
          <p:cNvSpPr/>
          <p:nvPr/>
        </p:nvSpPr>
        <p:spPr>
          <a:xfrm>
            <a:off x="518204" y="527734"/>
            <a:ext cx="675056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Who is a Full Stack Developer?</a:t>
            </a:r>
            <a:endParaRPr b="0" i="0" sz="3600" u="none" cap="none" strike="noStrike">
              <a:solidFill>
                <a:schemeClr val="lt2"/>
              </a:solidFill>
              <a:latin typeface="Arial"/>
              <a:ea typeface="Arial"/>
              <a:cs typeface="Arial"/>
              <a:sym typeface="Arial"/>
            </a:endParaRPr>
          </a:p>
        </p:txBody>
      </p:sp>
      <p:sp>
        <p:nvSpPr>
          <p:cNvPr id="600" name="Google Shape;600;p51"/>
          <p:cNvSpPr/>
          <p:nvPr/>
        </p:nvSpPr>
        <p:spPr>
          <a:xfrm>
            <a:off x="518205" y="2233020"/>
            <a:ext cx="345888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 full stack web developer is a person who can develop both </a:t>
            </a:r>
            <a:r>
              <a:rPr b="1" i="0" lang="en-US" sz="1800" u="none" cap="none" strike="noStrike">
                <a:solidFill>
                  <a:srgbClr val="000000"/>
                </a:solidFill>
                <a:latin typeface="Arial"/>
                <a:ea typeface="Arial"/>
                <a:cs typeface="Arial"/>
                <a:sym typeface="Arial"/>
              </a:rPr>
              <a:t>frontend </a:t>
            </a:r>
            <a:r>
              <a:rPr b="0" i="0" lang="en-US" sz="1800" u="none" cap="none" strike="noStrike">
                <a:solidFill>
                  <a:srgbClr val="000000"/>
                </a:solidFill>
                <a:latin typeface="Arial"/>
                <a:ea typeface="Arial"/>
                <a:cs typeface="Arial"/>
                <a:sym typeface="Arial"/>
              </a:rPr>
              <a:t>and </a:t>
            </a:r>
            <a:r>
              <a:rPr b="1" i="0" lang="en-US" sz="1800" u="none" cap="none" strike="noStrike">
                <a:solidFill>
                  <a:srgbClr val="000000"/>
                </a:solidFill>
                <a:latin typeface="Arial"/>
                <a:ea typeface="Arial"/>
                <a:cs typeface="Arial"/>
                <a:sym typeface="Arial"/>
              </a:rPr>
              <a:t>backend</a:t>
            </a:r>
            <a:r>
              <a:rPr b="0" i="0" lang="en-US" sz="1800" u="none" cap="none" strike="noStrike">
                <a:solidFill>
                  <a:srgbClr val="000000"/>
                </a:solidFill>
                <a:latin typeface="Arial"/>
                <a:ea typeface="Arial"/>
                <a:cs typeface="Arial"/>
                <a:sym typeface="Arial"/>
              </a:rPr>
              <a:t> software.</a:t>
            </a:r>
            <a:endParaRPr b="0" i="0" sz="1400" u="none" cap="none" strike="noStrike">
              <a:solidFill>
                <a:srgbClr val="000000"/>
              </a:solidFill>
              <a:latin typeface="Arial"/>
              <a:ea typeface="Arial"/>
              <a:cs typeface="Arial"/>
              <a:sym typeface="Arial"/>
            </a:endParaRPr>
          </a:p>
        </p:txBody>
      </p:sp>
      <p:pic>
        <p:nvPicPr>
          <p:cNvPr descr="What is the difference between Front-End and Back-End Web Development? -  GeeksforGeeks" id="601" name="Google Shape;601;p51"/>
          <p:cNvPicPr preferRelativeResize="0"/>
          <p:nvPr/>
        </p:nvPicPr>
        <p:blipFill rotWithShape="1">
          <a:blip r:embed="rId3">
            <a:alphaModFix/>
          </a:blip>
          <a:srcRect b="0" l="0" r="2958" t="0"/>
          <a:stretch/>
        </p:blipFill>
        <p:spPr>
          <a:xfrm>
            <a:off x="4353543" y="1711563"/>
            <a:ext cx="3975209" cy="28222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4" name="Shape 154"/>
        <p:cNvGrpSpPr/>
        <p:nvPr/>
      </p:nvGrpSpPr>
      <p:grpSpPr>
        <a:xfrm>
          <a:off x="0" y="0"/>
          <a:ext cx="0" cy="0"/>
          <a:chOff x="0" y="0"/>
          <a:chExt cx="0" cy="0"/>
        </a:xfrm>
      </p:grpSpPr>
      <p:sp>
        <p:nvSpPr>
          <p:cNvPr id="155" name="Google Shape;155;p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You experience our impact on a daily basis!</a:t>
            </a:r>
            <a:endParaRPr>
              <a:solidFill>
                <a:schemeClr val="dk1"/>
              </a:solidFill>
            </a:endParaRPr>
          </a:p>
        </p:txBody>
      </p:sp>
      <p:pic>
        <p:nvPicPr>
          <p:cNvPr id="156" name="Google Shape;156;p6"/>
          <p:cNvPicPr preferRelativeResize="0"/>
          <p:nvPr/>
        </p:nvPicPr>
        <p:blipFill rotWithShape="1">
          <a:blip r:embed="rId3">
            <a:alphaModFix/>
          </a:blip>
          <a:srcRect b="159" l="0" r="0" t="159"/>
          <a:stretch/>
        </p:blipFill>
        <p:spPr>
          <a:xfrm>
            <a:off x="3093132" y="2743626"/>
            <a:ext cx="3399588" cy="2258625"/>
          </a:xfrm>
          <a:prstGeom prst="rect">
            <a:avLst/>
          </a:prstGeom>
          <a:noFill/>
          <a:ln>
            <a:noFill/>
          </a:ln>
          <a:effectLst>
            <a:outerShdw blurRad="171450" rotWithShape="0" algn="bl" dir="1200000" dist="85725">
              <a:srgbClr val="000000">
                <a:alpha val="20000"/>
              </a:srgbClr>
            </a:outerShdw>
          </a:effectLst>
        </p:spPr>
      </p:pic>
      <p:pic>
        <p:nvPicPr>
          <p:cNvPr id="157" name="Google Shape;157;p6"/>
          <p:cNvPicPr preferRelativeResize="0"/>
          <p:nvPr/>
        </p:nvPicPr>
        <p:blipFill rotWithShape="1">
          <a:blip r:embed="rId4">
            <a:alphaModFix/>
          </a:blip>
          <a:srcRect b="0" l="0" r="0" t="0"/>
          <a:stretch/>
        </p:blipFill>
        <p:spPr>
          <a:xfrm>
            <a:off x="613700" y="1492849"/>
            <a:ext cx="3237473" cy="2157799"/>
          </a:xfrm>
          <a:prstGeom prst="rect">
            <a:avLst/>
          </a:prstGeom>
          <a:noFill/>
          <a:ln>
            <a:noFill/>
          </a:ln>
          <a:effectLst>
            <a:outerShdw blurRad="171450" rotWithShape="0" algn="bl" dir="1200000" dist="85725">
              <a:srgbClr val="000000">
                <a:alpha val="20000"/>
              </a:srgbClr>
            </a:outerShdw>
          </a:effectLst>
        </p:spPr>
      </p:pic>
      <p:pic>
        <p:nvPicPr>
          <p:cNvPr id="158" name="Google Shape;158;p6"/>
          <p:cNvPicPr preferRelativeResize="0"/>
          <p:nvPr/>
        </p:nvPicPr>
        <p:blipFill rotWithShape="1">
          <a:blip r:embed="rId5">
            <a:alphaModFix/>
          </a:blip>
          <a:srcRect b="0" l="0" r="0" t="0"/>
          <a:stretch/>
        </p:blipFill>
        <p:spPr>
          <a:xfrm>
            <a:off x="5488746" y="1295690"/>
            <a:ext cx="3065928" cy="2046430"/>
          </a:xfrm>
          <a:prstGeom prst="rect">
            <a:avLst/>
          </a:prstGeom>
          <a:noFill/>
          <a:ln>
            <a:noFill/>
          </a:ln>
          <a:effectLst>
            <a:outerShdw blurRad="171450" rotWithShape="0" algn="bl" dir="1200000" dist="85725">
              <a:srgbClr val="000000">
                <a:alpha val="20000"/>
              </a:srgbClr>
            </a:outerShdw>
          </a:effectLst>
        </p:spPr>
      </p:pic>
      <p:sp>
        <p:nvSpPr>
          <p:cNvPr id="159" name="Google Shape;159;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r>
              <a:rPr lang="en-US"/>
              <a:t>9</a:t>
            </a:r>
            <a:fld id="{00000000-1234-1234-1234-123412341234}" type="slidenum">
              <a:rPr lang="en-US">
                <a:solidFill>
                  <a:schemeClr val="dk1"/>
                </a:solidFill>
              </a:rPr>
              <a:t>‹#›</a:t>
            </a:fld>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5" name="Shape 605"/>
        <p:cNvGrpSpPr/>
        <p:nvPr/>
      </p:nvGrpSpPr>
      <p:grpSpPr>
        <a:xfrm>
          <a:off x="0" y="0"/>
          <a:ext cx="0" cy="0"/>
          <a:chOff x="0" y="0"/>
          <a:chExt cx="0" cy="0"/>
        </a:xfrm>
      </p:grpSpPr>
      <p:sp>
        <p:nvSpPr>
          <p:cNvPr id="606" name="Google Shape;60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607" name="Google Shape;607;p52"/>
          <p:cNvSpPr/>
          <p:nvPr/>
        </p:nvSpPr>
        <p:spPr>
          <a:xfrm>
            <a:off x="518204" y="527734"/>
            <a:ext cx="746871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Front End Development Languages</a:t>
            </a:r>
            <a:endParaRPr b="0" i="0" sz="3600" u="none" cap="none" strike="noStrike">
              <a:solidFill>
                <a:schemeClr val="lt2"/>
              </a:solidFill>
              <a:latin typeface="Arial"/>
              <a:ea typeface="Arial"/>
              <a:cs typeface="Arial"/>
              <a:sym typeface="Arial"/>
            </a:endParaRPr>
          </a:p>
        </p:txBody>
      </p:sp>
      <p:pic>
        <p:nvPicPr>
          <p:cNvPr descr="Css3 GIFs - Get the best GIF on GIPHY" id="608" name="Google Shape;608;p52"/>
          <p:cNvPicPr preferRelativeResize="0"/>
          <p:nvPr/>
        </p:nvPicPr>
        <p:blipFill rotWithShape="1">
          <a:blip r:embed="rId3">
            <a:alphaModFix/>
          </a:blip>
          <a:srcRect b="0" l="0" r="0" t="0"/>
          <a:stretch/>
        </p:blipFill>
        <p:spPr>
          <a:xfrm>
            <a:off x="842135" y="1520327"/>
            <a:ext cx="2813734" cy="2813734"/>
          </a:xfrm>
          <a:prstGeom prst="rect">
            <a:avLst/>
          </a:prstGeom>
          <a:noFill/>
          <a:ln>
            <a:noFill/>
          </a:ln>
        </p:spPr>
      </p:pic>
      <p:pic>
        <p:nvPicPr>
          <p:cNvPr descr="Icon Request: fa-javascript OR fa-js · Issue #11419 ·  FortAwesome/Font-Awesome · GitHub" id="609" name="Google Shape;609;p52"/>
          <p:cNvPicPr preferRelativeResize="0"/>
          <p:nvPr/>
        </p:nvPicPr>
        <p:blipFill rotWithShape="1">
          <a:blip r:embed="rId4">
            <a:alphaModFix/>
          </a:blip>
          <a:srcRect b="0" l="0" r="0" t="0"/>
          <a:stretch/>
        </p:blipFill>
        <p:spPr>
          <a:xfrm>
            <a:off x="4910145" y="1740665"/>
            <a:ext cx="2145661" cy="1257223"/>
          </a:xfrm>
          <a:prstGeom prst="rect">
            <a:avLst/>
          </a:prstGeom>
          <a:noFill/>
          <a:ln>
            <a:noFill/>
          </a:ln>
        </p:spPr>
      </p:pic>
      <p:pic>
        <p:nvPicPr>
          <p:cNvPr descr="1st century Logo Brand Electric motor, jquery icon, blue, text png | PNGEgg" id="610" name="Google Shape;610;p52"/>
          <p:cNvPicPr preferRelativeResize="0"/>
          <p:nvPr/>
        </p:nvPicPr>
        <p:blipFill rotWithShape="1">
          <a:blip r:embed="rId5">
            <a:alphaModFix/>
          </a:blip>
          <a:srcRect b="0" l="0" r="0" t="0"/>
          <a:stretch/>
        </p:blipFill>
        <p:spPr>
          <a:xfrm>
            <a:off x="4803081" y="3183875"/>
            <a:ext cx="962900" cy="962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4" name="Shape 614"/>
        <p:cNvGrpSpPr/>
        <p:nvPr/>
      </p:nvGrpSpPr>
      <p:grpSpPr>
        <a:xfrm>
          <a:off x="0" y="0"/>
          <a:ext cx="0" cy="0"/>
          <a:chOff x="0" y="0"/>
          <a:chExt cx="0" cy="0"/>
        </a:xfrm>
      </p:grpSpPr>
      <p:sp>
        <p:nvSpPr>
          <p:cNvPr id="615" name="Google Shape;615;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616" name="Google Shape;616;p53"/>
          <p:cNvSpPr/>
          <p:nvPr/>
        </p:nvSpPr>
        <p:spPr>
          <a:xfrm>
            <a:off x="518204" y="527734"/>
            <a:ext cx="77251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Front End Development Frameworks</a:t>
            </a:r>
            <a:endParaRPr b="0" i="0" sz="3600" u="none" cap="none" strike="noStrike">
              <a:solidFill>
                <a:schemeClr val="lt2"/>
              </a:solidFill>
              <a:latin typeface="Arial"/>
              <a:ea typeface="Arial"/>
              <a:cs typeface="Arial"/>
              <a:sym typeface="Arial"/>
            </a:endParaRPr>
          </a:p>
        </p:txBody>
      </p:sp>
      <p:pic>
        <p:nvPicPr>
          <p:cNvPr descr="Top Frontend Development Frameworks in 2019 - Aalpha India - Bangalore" id="617" name="Google Shape;617;p53"/>
          <p:cNvPicPr preferRelativeResize="0"/>
          <p:nvPr/>
        </p:nvPicPr>
        <p:blipFill rotWithShape="1">
          <a:blip r:embed="rId3">
            <a:alphaModFix/>
          </a:blip>
          <a:srcRect b="0" l="0" r="0" t="0"/>
          <a:stretch/>
        </p:blipFill>
        <p:spPr>
          <a:xfrm>
            <a:off x="1812975" y="1438470"/>
            <a:ext cx="5646783" cy="3176316"/>
          </a:xfrm>
          <a:prstGeom prst="rect">
            <a:avLst/>
          </a:prstGeom>
          <a:noFill/>
          <a:ln>
            <a:noFill/>
          </a:ln>
        </p:spPr>
      </p:pic>
      <p:sp>
        <p:nvSpPr>
          <p:cNvPr id="618" name="Google Shape;618;p53"/>
          <p:cNvSpPr txBox="1"/>
          <p:nvPr/>
        </p:nvSpPr>
        <p:spPr>
          <a:xfrm>
            <a:off x="4181638" y="1573963"/>
            <a:ext cx="840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Angular</a:t>
            </a:r>
            <a:endParaRPr b="0" i="0" sz="1400" u="none" cap="none" strike="noStrike">
              <a:solidFill>
                <a:srgbClr val="000000"/>
              </a:solidFill>
              <a:latin typeface="Arial"/>
              <a:ea typeface="Arial"/>
              <a:cs typeface="Arial"/>
              <a:sym typeface="Arial"/>
            </a:endParaRPr>
          </a:p>
        </p:txBody>
      </p:sp>
      <p:sp>
        <p:nvSpPr>
          <p:cNvPr id="619" name="Google Shape;619;p53"/>
          <p:cNvSpPr txBox="1"/>
          <p:nvPr/>
        </p:nvSpPr>
        <p:spPr>
          <a:xfrm>
            <a:off x="5966901" y="1573975"/>
            <a:ext cx="1219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Vue.js</a:t>
            </a:r>
            <a:endParaRPr b="0" i="0" sz="1400" u="none" cap="none" strike="noStrike">
              <a:solidFill>
                <a:srgbClr val="000000"/>
              </a:solidFill>
              <a:latin typeface="Arial"/>
              <a:ea typeface="Arial"/>
              <a:cs typeface="Arial"/>
              <a:sym typeface="Arial"/>
            </a:endParaRPr>
          </a:p>
        </p:txBody>
      </p:sp>
      <p:sp>
        <p:nvSpPr>
          <p:cNvPr id="620" name="Google Shape;620;p53"/>
          <p:cNvSpPr txBox="1"/>
          <p:nvPr/>
        </p:nvSpPr>
        <p:spPr>
          <a:xfrm>
            <a:off x="2108975" y="1573975"/>
            <a:ext cx="1128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Bootstrap</a:t>
            </a:r>
            <a:endParaRPr b="0" i="0" sz="1400" u="none" cap="none" strike="noStrike">
              <a:solidFill>
                <a:srgbClr val="000000"/>
              </a:solidFill>
              <a:latin typeface="Arial"/>
              <a:ea typeface="Arial"/>
              <a:cs typeface="Arial"/>
              <a:sym typeface="Arial"/>
            </a:endParaRPr>
          </a:p>
        </p:txBody>
      </p:sp>
      <p:sp>
        <p:nvSpPr>
          <p:cNvPr id="621" name="Google Shape;621;p53"/>
          <p:cNvSpPr txBox="1"/>
          <p:nvPr/>
        </p:nvSpPr>
        <p:spPr>
          <a:xfrm>
            <a:off x="3136026" y="2940475"/>
            <a:ext cx="117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Materialize</a:t>
            </a:r>
            <a:endParaRPr b="0" i="0" sz="1400" u="none" cap="none" strike="noStrike">
              <a:solidFill>
                <a:srgbClr val="000000"/>
              </a:solidFill>
              <a:latin typeface="Arial"/>
              <a:ea typeface="Arial"/>
              <a:cs typeface="Arial"/>
              <a:sym typeface="Arial"/>
            </a:endParaRPr>
          </a:p>
        </p:txBody>
      </p:sp>
      <p:sp>
        <p:nvSpPr>
          <p:cNvPr id="622" name="Google Shape;622;p53"/>
          <p:cNvSpPr txBox="1"/>
          <p:nvPr/>
        </p:nvSpPr>
        <p:spPr>
          <a:xfrm>
            <a:off x="5136925" y="2940475"/>
            <a:ext cx="1271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React.js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6" name="Shape 626"/>
        <p:cNvGrpSpPr/>
        <p:nvPr/>
      </p:nvGrpSpPr>
      <p:grpSpPr>
        <a:xfrm>
          <a:off x="0" y="0"/>
          <a:ext cx="0" cy="0"/>
          <a:chOff x="0" y="0"/>
          <a:chExt cx="0" cy="0"/>
        </a:xfrm>
      </p:grpSpPr>
      <p:sp>
        <p:nvSpPr>
          <p:cNvPr id="627" name="Google Shape;627;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628" name="Google Shape;628;p54"/>
          <p:cNvSpPr/>
          <p:nvPr/>
        </p:nvSpPr>
        <p:spPr>
          <a:xfrm>
            <a:off x="518204" y="527734"/>
            <a:ext cx="741741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Back End Development Languages</a:t>
            </a:r>
            <a:endParaRPr b="0" i="0" sz="3600" u="none" cap="none" strike="noStrike">
              <a:solidFill>
                <a:schemeClr val="lt2"/>
              </a:solidFill>
              <a:latin typeface="Arial"/>
              <a:ea typeface="Arial"/>
              <a:cs typeface="Arial"/>
              <a:sym typeface="Arial"/>
            </a:endParaRPr>
          </a:p>
        </p:txBody>
      </p:sp>
      <p:pic>
        <p:nvPicPr>
          <p:cNvPr descr="Which programming language should you learn in 2022? | by Karsten Eckhardt  | Geek Culture | Medium" id="629" name="Google Shape;629;p54"/>
          <p:cNvPicPr preferRelativeResize="0"/>
          <p:nvPr/>
        </p:nvPicPr>
        <p:blipFill rotWithShape="1">
          <a:blip r:embed="rId3">
            <a:alphaModFix/>
          </a:blip>
          <a:srcRect b="0" l="0" r="0" t="0"/>
          <a:stretch/>
        </p:blipFill>
        <p:spPr>
          <a:xfrm>
            <a:off x="649994" y="1762774"/>
            <a:ext cx="7728753" cy="228550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3" name="Shape 633"/>
        <p:cNvGrpSpPr/>
        <p:nvPr/>
      </p:nvGrpSpPr>
      <p:grpSpPr>
        <a:xfrm>
          <a:off x="0" y="0"/>
          <a:ext cx="0" cy="0"/>
          <a:chOff x="0" y="0"/>
          <a:chExt cx="0" cy="0"/>
        </a:xfrm>
      </p:grpSpPr>
      <p:sp>
        <p:nvSpPr>
          <p:cNvPr id="634" name="Google Shape;634;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635" name="Google Shape;635;p55"/>
          <p:cNvSpPr/>
          <p:nvPr/>
        </p:nvSpPr>
        <p:spPr>
          <a:xfrm>
            <a:off x="518204" y="527734"/>
            <a:ext cx="767389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Back End Development Frameworks</a:t>
            </a:r>
            <a:endParaRPr b="0" i="0" sz="3600" u="none" cap="none" strike="noStrike">
              <a:solidFill>
                <a:schemeClr val="lt2"/>
              </a:solidFill>
              <a:latin typeface="Arial"/>
              <a:ea typeface="Arial"/>
              <a:cs typeface="Arial"/>
              <a:sym typeface="Arial"/>
            </a:endParaRPr>
          </a:p>
        </p:txBody>
      </p:sp>
      <p:pic>
        <p:nvPicPr>
          <p:cNvPr descr="Top 7 Web Development Backend Frameworks in 2019" id="636" name="Google Shape;636;p55"/>
          <p:cNvPicPr preferRelativeResize="0"/>
          <p:nvPr/>
        </p:nvPicPr>
        <p:blipFill rotWithShape="1">
          <a:blip r:embed="rId3">
            <a:alphaModFix/>
          </a:blip>
          <a:srcRect b="0" l="0" r="0" t="0"/>
          <a:stretch/>
        </p:blipFill>
        <p:spPr>
          <a:xfrm>
            <a:off x="1454226" y="1174065"/>
            <a:ext cx="6092327" cy="386891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0" name="Shape 640"/>
        <p:cNvGrpSpPr/>
        <p:nvPr/>
      </p:nvGrpSpPr>
      <p:grpSpPr>
        <a:xfrm>
          <a:off x="0" y="0"/>
          <a:ext cx="0" cy="0"/>
          <a:chOff x="0" y="0"/>
          <a:chExt cx="0" cy="0"/>
        </a:xfrm>
      </p:grpSpPr>
      <p:sp>
        <p:nvSpPr>
          <p:cNvPr id="641" name="Google Shape;641;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642" name="Google Shape;642;p58"/>
          <p:cNvSpPr/>
          <p:nvPr/>
        </p:nvSpPr>
        <p:spPr>
          <a:xfrm>
            <a:off x="518204" y="527734"/>
            <a:ext cx="459613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Software Deployment</a:t>
            </a:r>
            <a:endParaRPr b="0" i="0" sz="3600" u="none" cap="none" strike="noStrike">
              <a:solidFill>
                <a:schemeClr val="lt2"/>
              </a:solidFill>
              <a:latin typeface="Arial"/>
              <a:ea typeface="Arial"/>
              <a:cs typeface="Arial"/>
              <a:sym typeface="Arial"/>
            </a:endParaRPr>
          </a:p>
        </p:txBody>
      </p:sp>
      <p:pic>
        <p:nvPicPr>
          <p:cNvPr descr="Dev, Test, Prod: Oh, My! - Miami University" id="643" name="Google Shape;643;p58"/>
          <p:cNvPicPr preferRelativeResize="0"/>
          <p:nvPr/>
        </p:nvPicPr>
        <p:blipFill rotWithShape="1">
          <a:blip r:embed="rId3">
            <a:alphaModFix/>
          </a:blip>
          <a:srcRect b="0" l="0" r="0" t="0"/>
          <a:stretch/>
        </p:blipFill>
        <p:spPr>
          <a:xfrm>
            <a:off x="782198" y="1420401"/>
            <a:ext cx="7554249" cy="323753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7" name="Shape 647"/>
        <p:cNvGrpSpPr/>
        <p:nvPr/>
      </p:nvGrpSpPr>
      <p:grpSpPr>
        <a:xfrm>
          <a:off x="0" y="0"/>
          <a:ext cx="0" cy="0"/>
          <a:chOff x="0" y="0"/>
          <a:chExt cx="0" cy="0"/>
        </a:xfrm>
      </p:grpSpPr>
      <p:sp>
        <p:nvSpPr>
          <p:cNvPr id="648" name="Google Shape;648;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649" name="Google Shape;649;p59"/>
          <p:cNvSpPr/>
          <p:nvPr/>
        </p:nvSpPr>
        <p:spPr>
          <a:xfrm>
            <a:off x="518204" y="527734"/>
            <a:ext cx="672491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Software Hosting &amp; Deployment</a:t>
            </a:r>
            <a:endParaRPr b="0" i="0" sz="3600" u="none" cap="none" strike="noStrike">
              <a:solidFill>
                <a:schemeClr val="lt2"/>
              </a:solidFill>
              <a:latin typeface="Arial"/>
              <a:ea typeface="Arial"/>
              <a:cs typeface="Arial"/>
              <a:sym typeface="Arial"/>
            </a:endParaRPr>
          </a:p>
        </p:txBody>
      </p:sp>
      <p:pic>
        <p:nvPicPr>
          <p:cNvPr id="650" name="Google Shape;650;p59"/>
          <p:cNvPicPr preferRelativeResize="0"/>
          <p:nvPr/>
        </p:nvPicPr>
        <p:blipFill rotWithShape="1">
          <a:blip r:embed="rId4">
            <a:alphaModFix/>
          </a:blip>
          <a:srcRect b="0" l="0" r="0" t="0"/>
          <a:stretch/>
        </p:blipFill>
        <p:spPr>
          <a:xfrm>
            <a:off x="242370" y="1174065"/>
            <a:ext cx="8668867" cy="3656451"/>
          </a:xfrm>
          <a:prstGeom prst="rect">
            <a:avLst/>
          </a:prstGeom>
          <a:noFill/>
          <a:ln>
            <a:noFill/>
          </a:ln>
        </p:spPr>
      </p:pic>
      <p:sp>
        <p:nvSpPr>
          <p:cNvPr id="651" name="Google Shape;651;p59"/>
          <p:cNvSpPr/>
          <p:nvPr/>
        </p:nvSpPr>
        <p:spPr>
          <a:xfrm>
            <a:off x="6290632" y="2776445"/>
            <a:ext cx="1586429" cy="45169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Cloud D</a:t>
            </a:r>
            <a:r>
              <a:rPr b="0" i="0" lang="en-US" sz="1400" u="none" cap="none" strike="noStrike">
                <a:solidFill>
                  <a:srgbClr val="0070C0"/>
                </a:solidFill>
                <a:latin typeface="Arial"/>
                <a:ea typeface="Arial"/>
                <a:cs typeface="Arial"/>
                <a:sym typeface="Arial"/>
                <a:extLst>
                  <a:ext uri="http://customooxmlschemas.google.com/">
                    <go:slidesCustomData xmlns:go="http://customooxmlschemas.google.com/" textRoundtripDataId="53"/>
                  </a:ext>
                </a:extLst>
              </a:rPr>
              <a:t>ev </a:t>
            </a:r>
            <a:r>
              <a:rPr b="0" i="0" lang="en-US" sz="1400" u="none" cap="none" strike="noStrike">
                <a:solidFill>
                  <a:srgbClr val="0070C0"/>
                </a:solidFill>
                <a:latin typeface="Arial"/>
                <a:ea typeface="Arial"/>
                <a:cs typeface="Arial"/>
                <a:sym typeface="Arial"/>
              </a:rPr>
              <a:t>Server</a:t>
            </a:r>
            <a:endParaRPr b="0" i="0" sz="1400" u="none" cap="none" strike="noStrike">
              <a:solidFill>
                <a:srgbClr val="0070C0"/>
              </a:solidFill>
              <a:latin typeface="Arial"/>
              <a:ea typeface="Arial"/>
              <a:cs typeface="Arial"/>
              <a:sym typeface="Arial"/>
            </a:endParaRPr>
          </a:p>
        </p:txBody>
      </p:sp>
      <p:sp>
        <p:nvSpPr>
          <p:cNvPr id="652" name="Google Shape;652;p59"/>
          <p:cNvSpPr/>
          <p:nvPr/>
        </p:nvSpPr>
        <p:spPr>
          <a:xfrm>
            <a:off x="6290632" y="3351790"/>
            <a:ext cx="1586429" cy="45169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Cloud Prod Server</a:t>
            </a:r>
            <a:endParaRPr b="0" i="0" sz="1400" u="none" cap="none" strike="noStrike">
              <a:solidFill>
                <a:srgbClr val="0070C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6" name="Shape 656"/>
        <p:cNvGrpSpPr/>
        <p:nvPr/>
      </p:nvGrpSpPr>
      <p:grpSpPr>
        <a:xfrm>
          <a:off x="0" y="0"/>
          <a:ext cx="0" cy="0"/>
          <a:chOff x="0" y="0"/>
          <a:chExt cx="0" cy="0"/>
        </a:xfrm>
      </p:grpSpPr>
      <p:sp>
        <p:nvSpPr>
          <p:cNvPr id="657" name="Google Shape;657;g1688ddaa0e3_0_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658" name="Google Shape;658;g1688ddaa0e3_0_81"/>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Full-stack Business Analyst</a:t>
            </a:r>
            <a:endParaRPr b="0" i="0" sz="3600" u="none" cap="none" strike="noStrike">
              <a:solidFill>
                <a:srgbClr val="535353"/>
              </a:solidFill>
              <a:latin typeface="Arial"/>
              <a:ea typeface="Arial"/>
              <a:cs typeface="Arial"/>
              <a:sym typeface="Arial"/>
            </a:endParaRPr>
          </a:p>
        </p:txBody>
      </p:sp>
      <p:sp>
        <p:nvSpPr>
          <p:cNvPr id="659" name="Google Shape;659;g1688ddaa0e3_0_81"/>
          <p:cNvSpPr txBox="1"/>
          <p:nvPr>
            <p:ph idx="1" type="body"/>
          </p:nvPr>
        </p:nvSpPr>
        <p:spPr>
          <a:xfrm>
            <a:off x="357825" y="1329500"/>
            <a:ext cx="7416600" cy="3551400"/>
          </a:xfrm>
          <a:prstGeom prst="rect">
            <a:avLst/>
          </a:prstGeom>
          <a:noFill/>
          <a:ln>
            <a:noFill/>
          </a:ln>
        </p:spPr>
        <p:txBody>
          <a:bodyPr anchorCtr="0" anchor="t" bIns="91400" lIns="91400" spcFirstLastPara="1" rIns="91400" wrap="square" tIns="91400">
            <a:noAutofit/>
          </a:bodyPr>
          <a:lstStyle/>
          <a:p>
            <a:pPr indent="-317500" lvl="0" marL="457200" rtl="0" algn="l">
              <a:lnSpc>
                <a:spcPct val="150000"/>
              </a:lnSpc>
              <a:spcBef>
                <a:spcPts val="0"/>
              </a:spcBef>
              <a:spcAft>
                <a:spcPts val="0"/>
              </a:spcAft>
              <a:buSzPts val="1400"/>
              <a:buChar char="●"/>
            </a:pPr>
            <a:r>
              <a:rPr lang="en-US" sz="1400">
                <a:highlight>
                  <a:srgbClr val="FFFFFF"/>
                </a:highlight>
              </a:rPr>
              <a:t>Instead of a technology stack, the Full-Stack Business Analyst focuses on the Product Stack, which is comprised of:</a:t>
            </a:r>
            <a:endParaRPr sz="1400">
              <a:highlight>
                <a:srgbClr val="FFFFFF"/>
              </a:highlight>
            </a:endParaRPr>
          </a:p>
          <a:p>
            <a:pPr indent="-304800" lvl="1" marL="914400" rtl="0" algn="l">
              <a:lnSpc>
                <a:spcPct val="185714"/>
              </a:lnSpc>
              <a:spcBef>
                <a:spcPts val="0"/>
              </a:spcBef>
              <a:spcAft>
                <a:spcPts val="0"/>
              </a:spcAft>
              <a:buClr>
                <a:srgbClr val="666666"/>
              </a:buClr>
              <a:buSzPts val="1200"/>
              <a:buFont typeface="Lora"/>
              <a:buChar char="○"/>
            </a:pPr>
            <a:r>
              <a:rPr b="1" lang="en-US" sz="1200">
                <a:solidFill>
                  <a:srgbClr val="666666"/>
                </a:solidFill>
                <a:highlight>
                  <a:srgbClr val="FFFFFF"/>
                </a:highlight>
              </a:rPr>
              <a:t>Ideation:</a:t>
            </a:r>
            <a:r>
              <a:rPr lang="en-US" sz="1200">
                <a:solidFill>
                  <a:srgbClr val="666666"/>
                </a:solidFill>
                <a:highlight>
                  <a:srgbClr val="FFFFFF"/>
                </a:highlight>
              </a:rPr>
              <a:t> Discovering possible opportunities</a:t>
            </a:r>
            <a:endParaRPr sz="1200">
              <a:solidFill>
                <a:srgbClr val="666666"/>
              </a:solidFill>
              <a:highlight>
                <a:srgbClr val="FFFFFF"/>
              </a:highlight>
            </a:endParaRPr>
          </a:p>
          <a:p>
            <a:pPr indent="-304800" lvl="1" marL="914400" rtl="0" algn="l">
              <a:lnSpc>
                <a:spcPct val="185714"/>
              </a:lnSpc>
              <a:spcBef>
                <a:spcPts val="0"/>
              </a:spcBef>
              <a:spcAft>
                <a:spcPts val="0"/>
              </a:spcAft>
              <a:buClr>
                <a:srgbClr val="666666"/>
              </a:buClr>
              <a:buSzPts val="1200"/>
              <a:buFont typeface="Lora"/>
              <a:buChar char="○"/>
            </a:pPr>
            <a:r>
              <a:rPr b="1" lang="en-US" sz="1200">
                <a:solidFill>
                  <a:srgbClr val="666666"/>
                </a:solidFill>
                <a:highlight>
                  <a:srgbClr val="FFFFFF"/>
                </a:highlight>
              </a:rPr>
              <a:t>Validation</a:t>
            </a:r>
            <a:r>
              <a:rPr lang="en-US" sz="1200">
                <a:solidFill>
                  <a:srgbClr val="666666"/>
                </a:solidFill>
                <a:highlight>
                  <a:srgbClr val="FFFFFF"/>
                </a:highlight>
              </a:rPr>
              <a:t>: Ensuring that this is a good/the right opportunity</a:t>
            </a:r>
            <a:endParaRPr sz="1200">
              <a:solidFill>
                <a:srgbClr val="666666"/>
              </a:solidFill>
              <a:highlight>
                <a:srgbClr val="FFFFFF"/>
              </a:highlight>
            </a:endParaRPr>
          </a:p>
          <a:p>
            <a:pPr indent="-304800" lvl="1" marL="914400" rtl="0" algn="l">
              <a:lnSpc>
                <a:spcPct val="185714"/>
              </a:lnSpc>
              <a:spcBef>
                <a:spcPts val="0"/>
              </a:spcBef>
              <a:spcAft>
                <a:spcPts val="0"/>
              </a:spcAft>
              <a:buClr>
                <a:srgbClr val="666666"/>
              </a:buClr>
              <a:buSzPts val="1200"/>
              <a:buFont typeface="Lora"/>
              <a:buChar char="○"/>
            </a:pPr>
            <a:r>
              <a:rPr b="1" lang="en-US" sz="1200">
                <a:solidFill>
                  <a:srgbClr val="666666"/>
                </a:solidFill>
                <a:highlight>
                  <a:srgbClr val="FFFFFF"/>
                </a:highlight>
              </a:rPr>
              <a:t>Visioning</a:t>
            </a:r>
            <a:r>
              <a:rPr lang="en-US" sz="1200">
                <a:solidFill>
                  <a:srgbClr val="666666"/>
                </a:solidFill>
                <a:highlight>
                  <a:srgbClr val="FFFFFF"/>
                </a:highlight>
              </a:rPr>
              <a:t>: Creating a shared understanding and leading through development of a compelling vision</a:t>
            </a:r>
            <a:endParaRPr sz="1200">
              <a:solidFill>
                <a:srgbClr val="666666"/>
              </a:solidFill>
              <a:highlight>
                <a:srgbClr val="FFFFFF"/>
              </a:highlight>
            </a:endParaRPr>
          </a:p>
          <a:p>
            <a:pPr indent="-304800" lvl="1" marL="914400" rtl="0" algn="l">
              <a:lnSpc>
                <a:spcPct val="185714"/>
              </a:lnSpc>
              <a:spcBef>
                <a:spcPts val="0"/>
              </a:spcBef>
              <a:spcAft>
                <a:spcPts val="0"/>
              </a:spcAft>
              <a:buClr>
                <a:srgbClr val="666666"/>
              </a:buClr>
              <a:buSzPts val="1200"/>
              <a:buFont typeface="Lora"/>
              <a:buChar char="○"/>
            </a:pPr>
            <a:r>
              <a:rPr b="1" lang="en-US" sz="1200">
                <a:solidFill>
                  <a:srgbClr val="666666"/>
                </a:solidFill>
                <a:highlight>
                  <a:srgbClr val="FFFFFF"/>
                </a:highlight>
              </a:rPr>
              <a:t>Decomposition</a:t>
            </a:r>
            <a:r>
              <a:rPr lang="en-US" sz="1200">
                <a:solidFill>
                  <a:srgbClr val="666666"/>
                </a:solidFill>
                <a:highlight>
                  <a:srgbClr val="FFFFFF"/>
                </a:highlight>
              </a:rPr>
              <a:t>: Breaking the vision into smaller achievable chunks and identifying experiments to test and learn</a:t>
            </a:r>
            <a:endParaRPr sz="1200">
              <a:solidFill>
                <a:srgbClr val="666666"/>
              </a:solidFill>
              <a:highlight>
                <a:srgbClr val="FFFFFF"/>
              </a:highlight>
            </a:endParaRPr>
          </a:p>
          <a:p>
            <a:pPr indent="-304800" lvl="1" marL="914400" rtl="0" algn="l">
              <a:lnSpc>
                <a:spcPct val="185714"/>
              </a:lnSpc>
              <a:spcBef>
                <a:spcPts val="0"/>
              </a:spcBef>
              <a:spcAft>
                <a:spcPts val="0"/>
              </a:spcAft>
              <a:buClr>
                <a:srgbClr val="666666"/>
              </a:buClr>
              <a:buSzPts val="1200"/>
              <a:buFont typeface="Lora"/>
              <a:buChar char="○"/>
            </a:pPr>
            <a:r>
              <a:rPr b="1" lang="en-US" sz="1200">
                <a:solidFill>
                  <a:srgbClr val="666666"/>
                </a:solidFill>
                <a:highlight>
                  <a:srgbClr val="FFFFFF"/>
                </a:highlight>
              </a:rPr>
              <a:t>Delivery</a:t>
            </a:r>
            <a:r>
              <a:rPr lang="en-US" sz="1200">
                <a:solidFill>
                  <a:srgbClr val="666666"/>
                </a:solidFill>
                <a:highlight>
                  <a:srgbClr val="FFFFFF"/>
                </a:highlight>
              </a:rPr>
              <a:t>: Building the solution and getting those solutions into the hands of our customers</a:t>
            </a:r>
            <a:endParaRPr sz="1200">
              <a:solidFill>
                <a:srgbClr val="666666"/>
              </a:solidFill>
              <a:highlight>
                <a:srgbClr val="FFFFFF"/>
              </a:highlight>
            </a:endParaRPr>
          </a:p>
          <a:p>
            <a:pPr indent="-304800" lvl="1" marL="914400" rtl="0" algn="l">
              <a:lnSpc>
                <a:spcPct val="185714"/>
              </a:lnSpc>
              <a:spcBef>
                <a:spcPts val="0"/>
              </a:spcBef>
              <a:spcAft>
                <a:spcPts val="0"/>
              </a:spcAft>
              <a:buClr>
                <a:srgbClr val="666666"/>
              </a:buClr>
              <a:buSzPts val="1200"/>
              <a:buFont typeface="Lora"/>
              <a:buChar char="○"/>
            </a:pPr>
            <a:r>
              <a:rPr b="1" lang="en-US" sz="1200">
                <a:solidFill>
                  <a:srgbClr val="666666"/>
                </a:solidFill>
                <a:highlight>
                  <a:srgbClr val="FFFFFF"/>
                </a:highlight>
              </a:rPr>
              <a:t>Monitoring</a:t>
            </a:r>
            <a:r>
              <a:rPr lang="en-US" sz="1200">
                <a:solidFill>
                  <a:srgbClr val="666666"/>
                </a:solidFill>
                <a:highlight>
                  <a:srgbClr val="FFFFFF"/>
                </a:highlight>
              </a:rPr>
              <a:t>: Analyzing metrics to validate success and identify new opportunities</a:t>
            </a:r>
            <a:endParaRPr sz="1200">
              <a:solidFill>
                <a:srgbClr val="666666"/>
              </a:solidFill>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3" name="Shape 663"/>
        <p:cNvGrpSpPr/>
        <p:nvPr/>
      </p:nvGrpSpPr>
      <p:grpSpPr>
        <a:xfrm>
          <a:off x="0" y="0"/>
          <a:ext cx="0" cy="0"/>
          <a:chOff x="0" y="0"/>
          <a:chExt cx="0" cy="0"/>
        </a:xfrm>
      </p:grpSpPr>
      <p:sp>
        <p:nvSpPr>
          <p:cNvPr id="664" name="Google Shape;664;g1688ddaa0e3_0_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665" name="Google Shape;665;g1688ddaa0e3_0_90"/>
          <p:cNvSpPr/>
          <p:nvPr/>
        </p:nvSpPr>
        <p:spPr>
          <a:xfrm>
            <a:off x="518199" y="527725"/>
            <a:ext cx="7728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Ideation: Discovering Opportunities</a:t>
            </a:r>
            <a:endParaRPr b="0" i="0" sz="1400" u="none" cap="none" strike="noStrike">
              <a:solidFill>
                <a:srgbClr val="535353"/>
              </a:solidFill>
              <a:latin typeface="Arial"/>
              <a:ea typeface="Arial"/>
              <a:cs typeface="Arial"/>
              <a:sym typeface="Arial"/>
            </a:endParaRPr>
          </a:p>
        </p:txBody>
      </p:sp>
      <p:sp>
        <p:nvSpPr>
          <p:cNvPr id="666" name="Google Shape;666;g1688ddaa0e3_0_90"/>
          <p:cNvSpPr txBox="1"/>
          <p:nvPr>
            <p:ph idx="1" type="body"/>
          </p:nvPr>
        </p:nvSpPr>
        <p:spPr>
          <a:xfrm>
            <a:off x="285750" y="1463375"/>
            <a:ext cx="4754700" cy="13782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SzPts val="1400"/>
              <a:buChar char="●"/>
            </a:pPr>
            <a:r>
              <a:rPr lang="en-US" sz="1400">
                <a:solidFill>
                  <a:srgbClr val="666666"/>
                </a:solidFill>
                <a:highlight>
                  <a:srgbClr val="FFFFFF"/>
                </a:highlight>
              </a:rPr>
              <a:t>Ideation is where you use data, your knowledge of the business environment, knowledge of your organization’s capabilities, and your understanding of your customers to discover ideas for potential solutions.  </a:t>
            </a:r>
            <a:endParaRPr sz="1400">
              <a:solidFill>
                <a:srgbClr val="666666"/>
              </a:solidFill>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0" lvl="0" marL="457200" rtl="0" algn="l">
              <a:lnSpc>
                <a:spcPct val="115000"/>
              </a:lnSpc>
              <a:spcBef>
                <a:spcPts val="0"/>
              </a:spcBef>
              <a:spcAft>
                <a:spcPts val="0"/>
              </a:spcAft>
              <a:buNone/>
            </a:pPr>
            <a:r>
              <a:t/>
            </a:r>
            <a:endParaRPr sz="1200">
              <a:solidFill>
                <a:srgbClr val="666666"/>
              </a:solidFill>
              <a:highlight>
                <a:srgbClr val="FFFFFF"/>
              </a:highlight>
            </a:endParaRPr>
          </a:p>
          <a:p>
            <a:pPr indent="-228600" lvl="0" marL="457200" rtl="0" algn="l">
              <a:lnSpc>
                <a:spcPct val="150000"/>
              </a:lnSpc>
              <a:spcBef>
                <a:spcPts val="0"/>
              </a:spcBef>
              <a:spcAft>
                <a:spcPts val="0"/>
              </a:spcAft>
              <a:buClr>
                <a:schemeClr val="dk1"/>
              </a:buClr>
              <a:buSzPts val="1500"/>
              <a:buNone/>
            </a:pPr>
            <a:r>
              <a:t/>
            </a:r>
            <a:endParaRPr/>
          </a:p>
        </p:txBody>
      </p:sp>
      <p:sp>
        <p:nvSpPr>
          <p:cNvPr id="667" name="Google Shape;667;g1688ddaa0e3_0_90"/>
          <p:cNvSpPr txBox="1"/>
          <p:nvPr/>
        </p:nvSpPr>
        <p:spPr>
          <a:xfrm>
            <a:off x="4000500" y="3170825"/>
            <a:ext cx="48735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US">
                <a:solidFill>
                  <a:srgbClr val="666666"/>
                </a:solidFill>
                <a:highlight>
                  <a:srgbClr val="FFFFFF"/>
                </a:highlight>
              </a:rPr>
              <a:t>Skills and knowledge needed for ideation include problem analysis and identification of opportunities through </a:t>
            </a:r>
            <a:r>
              <a:rPr b="1" lang="en-US">
                <a:solidFill>
                  <a:srgbClr val="666666"/>
                </a:solidFill>
                <a:highlight>
                  <a:srgbClr val="FFFFFF"/>
                </a:highlight>
              </a:rPr>
              <a:t>Design Thinking</a:t>
            </a:r>
            <a:r>
              <a:rPr lang="en-US">
                <a:solidFill>
                  <a:srgbClr val="666666"/>
                </a:solidFill>
                <a:highlight>
                  <a:srgbClr val="FFFFFF"/>
                </a:highlight>
              </a:rPr>
              <a:t> or </a:t>
            </a:r>
            <a:r>
              <a:rPr b="1" lang="en-US">
                <a:solidFill>
                  <a:srgbClr val="666666"/>
                </a:solidFill>
                <a:highlight>
                  <a:srgbClr val="FFFFFF"/>
                </a:highlight>
              </a:rPr>
              <a:t>Lean Startup</a:t>
            </a:r>
            <a:r>
              <a:rPr lang="en-US">
                <a:solidFill>
                  <a:srgbClr val="666666"/>
                </a:solidFill>
                <a:highlight>
                  <a:srgbClr val="FFFFFF"/>
                </a:highlight>
              </a:rPr>
              <a:t> and tools like personas, empathy maps, customer journeys, and experiments.</a:t>
            </a:r>
            <a:endParaRPr>
              <a:solidFill>
                <a:schemeClr val="dk1"/>
              </a:solidFill>
            </a:endParaRPr>
          </a:p>
          <a:p>
            <a:pPr indent="0" lvl="0" marL="0" rtl="0" algn="l">
              <a:spcBef>
                <a:spcPts val="0"/>
              </a:spcBef>
              <a:spcAft>
                <a:spcPts val="0"/>
              </a:spcAft>
              <a:buNone/>
            </a:pPr>
            <a:r>
              <a:t/>
            </a:r>
            <a:endParaRPr/>
          </a:p>
        </p:txBody>
      </p:sp>
      <p:pic>
        <p:nvPicPr>
          <p:cNvPr id="668" name="Google Shape;668;g1688ddaa0e3_0_90"/>
          <p:cNvPicPr preferRelativeResize="0"/>
          <p:nvPr/>
        </p:nvPicPr>
        <p:blipFill>
          <a:blip r:embed="rId3">
            <a:alphaModFix/>
          </a:blip>
          <a:stretch>
            <a:fillRect/>
          </a:stretch>
        </p:blipFill>
        <p:spPr>
          <a:xfrm>
            <a:off x="5683075" y="1494450"/>
            <a:ext cx="1747927" cy="1316051"/>
          </a:xfrm>
          <a:prstGeom prst="rect">
            <a:avLst/>
          </a:prstGeom>
          <a:noFill/>
          <a:ln>
            <a:noFill/>
          </a:ln>
        </p:spPr>
      </p:pic>
      <p:pic>
        <p:nvPicPr>
          <p:cNvPr id="669" name="Google Shape;669;g1688ddaa0e3_0_90"/>
          <p:cNvPicPr preferRelativeResize="0"/>
          <p:nvPr/>
        </p:nvPicPr>
        <p:blipFill>
          <a:blip r:embed="rId4">
            <a:alphaModFix/>
          </a:blip>
          <a:stretch>
            <a:fillRect/>
          </a:stretch>
        </p:blipFill>
        <p:spPr>
          <a:xfrm>
            <a:off x="1107799" y="3230575"/>
            <a:ext cx="2719874" cy="147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73" name="Shape 673"/>
        <p:cNvGrpSpPr/>
        <p:nvPr/>
      </p:nvGrpSpPr>
      <p:grpSpPr>
        <a:xfrm>
          <a:off x="0" y="0"/>
          <a:ext cx="0" cy="0"/>
          <a:chOff x="0" y="0"/>
          <a:chExt cx="0" cy="0"/>
        </a:xfrm>
      </p:grpSpPr>
      <p:sp>
        <p:nvSpPr>
          <p:cNvPr id="674" name="Google Shape;674;g1688ddaa0e3_0_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675" name="Google Shape;675;g1688ddaa0e3_0_105"/>
          <p:cNvSpPr/>
          <p:nvPr/>
        </p:nvSpPr>
        <p:spPr>
          <a:xfrm>
            <a:off x="518199" y="527725"/>
            <a:ext cx="7728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Validation</a:t>
            </a:r>
            <a:r>
              <a:rPr lang="en-US" sz="3600">
                <a:solidFill>
                  <a:srgbClr val="535353"/>
                </a:solidFill>
              </a:rPr>
              <a:t>: Confirming it’s the Right Opportunity</a:t>
            </a:r>
            <a:endParaRPr b="0" i="0" sz="1400" u="none" cap="none" strike="noStrike">
              <a:solidFill>
                <a:srgbClr val="535353"/>
              </a:solidFill>
              <a:latin typeface="Arial"/>
              <a:ea typeface="Arial"/>
              <a:cs typeface="Arial"/>
              <a:sym typeface="Arial"/>
            </a:endParaRPr>
          </a:p>
        </p:txBody>
      </p:sp>
      <p:sp>
        <p:nvSpPr>
          <p:cNvPr id="676" name="Google Shape;676;g1688ddaa0e3_0_105"/>
          <p:cNvSpPr txBox="1"/>
          <p:nvPr>
            <p:ph idx="1" type="body"/>
          </p:nvPr>
        </p:nvSpPr>
        <p:spPr>
          <a:xfrm>
            <a:off x="285750" y="1884400"/>
            <a:ext cx="4754700" cy="9573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SzPts val="1400"/>
              <a:buChar char="●"/>
            </a:pPr>
            <a:r>
              <a:rPr lang="en-US" sz="1400">
                <a:solidFill>
                  <a:srgbClr val="666666"/>
                </a:solidFill>
                <a:highlight>
                  <a:srgbClr val="FFFFFF"/>
                </a:highlight>
              </a:rPr>
              <a:t>Validation occurs when you analyze your idea to make sure there’s good problem/solution fit as well as good product/market fit.  </a:t>
            </a:r>
            <a:endParaRPr sz="1400">
              <a:solidFill>
                <a:srgbClr val="666666"/>
              </a:solidFill>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0" lvl="0" marL="457200" rtl="0" algn="l">
              <a:lnSpc>
                <a:spcPct val="115000"/>
              </a:lnSpc>
              <a:spcBef>
                <a:spcPts val="0"/>
              </a:spcBef>
              <a:spcAft>
                <a:spcPts val="0"/>
              </a:spcAft>
              <a:buNone/>
            </a:pPr>
            <a:r>
              <a:t/>
            </a:r>
            <a:endParaRPr sz="1200">
              <a:solidFill>
                <a:srgbClr val="666666"/>
              </a:solidFill>
              <a:highlight>
                <a:srgbClr val="FFFFFF"/>
              </a:highlight>
            </a:endParaRPr>
          </a:p>
          <a:p>
            <a:pPr indent="-228600" lvl="0" marL="457200" rtl="0" algn="l">
              <a:lnSpc>
                <a:spcPct val="150000"/>
              </a:lnSpc>
              <a:spcBef>
                <a:spcPts val="0"/>
              </a:spcBef>
              <a:spcAft>
                <a:spcPts val="0"/>
              </a:spcAft>
              <a:buClr>
                <a:schemeClr val="dk1"/>
              </a:buClr>
              <a:buSzPts val="1500"/>
              <a:buNone/>
            </a:pPr>
            <a:r>
              <a:t/>
            </a:r>
            <a:endParaRPr/>
          </a:p>
        </p:txBody>
      </p:sp>
      <p:sp>
        <p:nvSpPr>
          <p:cNvPr id="677" name="Google Shape;677;g1688ddaa0e3_0_105"/>
          <p:cNvSpPr txBox="1"/>
          <p:nvPr/>
        </p:nvSpPr>
        <p:spPr>
          <a:xfrm>
            <a:off x="4000500" y="3170825"/>
            <a:ext cx="48735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US">
                <a:solidFill>
                  <a:srgbClr val="666666"/>
                </a:solidFill>
                <a:highlight>
                  <a:srgbClr val="FFFFFF"/>
                </a:highlight>
              </a:rPr>
              <a:t>You’ll likely develop a business case as part of the validation to ensure that the product idea is worth the investment and to help with prioritization.</a:t>
            </a:r>
            <a:endParaRPr>
              <a:solidFill>
                <a:schemeClr val="dk1"/>
              </a:solidFill>
            </a:endParaRPr>
          </a:p>
          <a:p>
            <a:pPr indent="0" lvl="0" marL="0" rtl="0" algn="l">
              <a:spcBef>
                <a:spcPts val="0"/>
              </a:spcBef>
              <a:spcAft>
                <a:spcPts val="0"/>
              </a:spcAft>
              <a:buNone/>
            </a:pPr>
            <a:r>
              <a:t/>
            </a:r>
            <a:endParaRPr/>
          </a:p>
        </p:txBody>
      </p:sp>
      <p:pic>
        <p:nvPicPr>
          <p:cNvPr id="678" name="Google Shape;678;g1688ddaa0e3_0_105"/>
          <p:cNvPicPr preferRelativeResize="0"/>
          <p:nvPr/>
        </p:nvPicPr>
        <p:blipFill>
          <a:blip r:embed="rId3">
            <a:alphaModFix/>
          </a:blip>
          <a:stretch>
            <a:fillRect/>
          </a:stretch>
        </p:blipFill>
        <p:spPr>
          <a:xfrm>
            <a:off x="5978975" y="1490650"/>
            <a:ext cx="1321800" cy="1249800"/>
          </a:xfrm>
          <a:prstGeom prst="ellipse">
            <a:avLst/>
          </a:prstGeom>
          <a:noFill/>
          <a:ln>
            <a:noFill/>
          </a:ln>
        </p:spPr>
      </p:pic>
      <p:pic>
        <p:nvPicPr>
          <p:cNvPr id="679" name="Google Shape;679;g1688ddaa0e3_0_105"/>
          <p:cNvPicPr preferRelativeResize="0"/>
          <p:nvPr/>
        </p:nvPicPr>
        <p:blipFill>
          <a:blip r:embed="rId4">
            <a:alphaModFix/>
          </a:blip>
          <a:stretch>
            <a:fillRect/>
          </a:stretch>
        </p:blipFill>
        <p:spPr>
          <a:xfrm>
            <a:off x="1472500" y="2841700"/>
            <a:ext cx="2162400" cy="15573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83" name="Shape 683"/>
        <p:cNvGrpSpPr/>
        <p:nvPr/>
      </p:nvGrpSpPr>
      <p:grpSpPr>
        <a:xfrm>
          <a:off x="0" y="0"/>
          <a:ext cx="0" cy="0"/>
          <a:chOff x="0" y="0"/>
          <a:chExt cx="0" cy="0"/>
        </a:xfrm>
      </p:grpSpPr>
      <p:sp>
        <p:nvSpPr>
          <p:cNvPr id="684" name="Google Shape;684;g1688ddaa0e3_0_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685" name="Google Shape;685;g1688ddaa0e3_0_118"/>
          <p:cNvSpPr/>
          <p:nvPr/>
        </p:nvSpPr>
        <p:spPr>
          <a:xfrm>
            <a:off x="518200" y="527725"/>
            <a:ext cx="8355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Visioning</a:t>
            </a:r>
            <a:r>
              <a:rPr lang="en-US" sz="3600">
                <a:solidFill>
                  <a:srgbClr val="535353"/>
                </a:solidFill>
              </a:rPr>
              <a:t>: Gaining Buy-In &amp; Alignment</a:t>
            </a:r>
            <a:endParaRPr b="0" i="0" sz="1400" u="none" cap="none" strike="noStrike">
              <a:solidFill>
                <a:srgbClr val="535353"/>
              </a:solidFill>
              <a:latin typeface="Arial"/>
              <a:ea typeface="Arial"/>
              <a:cs typeface="Arial"/>
              <a:sym typeface="Arial"/>
            </a:endParaRPr>
          </a:p>
        </p:txBody>
      </p:sp>
      <p:sp>
        <p:nvSpPr>
          <p:cNvPr id="686" name="Google Shape;686;g1688ddaa0e3_0_118"/>
          <p:cNvSpPr txBox="1"/>
          <p:nvPr>
            <p:ph idx="1" type="body"/>
          </p:nvPr>
        </p:nvSpPr>
        <p:spPr>
          <a:xfrm>
            <a:off x="285750" y="1884400"/>
            <a:ext cx="4754700" cy="27699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SzPts val="1400"/>
              <a:buChar char="●"/>
            </a:pPr>
            <a:r>
              <a:rPr lang="en-US" sz="1400">
                <a:solidFill>
                  <a:srgbClr val="666666"/>
                </a:solidFill>
                <a:highlight>
                  <a:srgbClr val="FFFFFF"/>
                </a:highlight>
              </a:rPr>
              <a:t>Once you have validated the product idea, you’ll need buy-in from your organization to get the time, money, and other resources you need to make the idea come to life.  </a:t>
            </a:r>
            <a:endParaRPr sz="1400">
              <a:solidFill>
                <a:srgbClr val="666666"/>
              </a:solidFill>
              <a:highlight>
                <a:srgbClr val="FFFFFF"/>
              </a:highlight>
            </a:endParaRPr>
          </a:p>
          <a:p>
            <a:pPr indent="0" lvl="0" marL="457200" rtl="0" algn="l">
              <a:lnSpc>
                <a:spcPct val="115000"/>
              </a:lnSpc>
              <a:spcBef>
                <a:spcPts val="0"/>
              </a:spcBef>
              <a:spcAft>
                <a:spcPts val="0"/>
              </a:spcAft>
              <a:buNone/>
            </a:pPr>
            <a:r>
              <a:t/>
            </a:r>
            <a:endParaRPr sz="1400">
              <a:solidFill>
                <a:srgbClr val="666666"/>
              </a:solidFill>
              <a:highlight>
                <a:srgbClr val="FFFFFF"/>
              </a:highlight>
            </a:endParaRPr>
          </a:p>
          <a:p>
            <a:pPr indent="-317500" lvl="0" marL="457200" rtl="0" algn="l">
              <a:lnSpc>
                <a:spcPct val="115000"/>
              </a:lnSpc>
              <a:spcBef>
                <a:spcPts val="0"/>
              </a:spcBef>
              <a:spcAft>
                <a:spcPts val="0"/>
              </a:spcAft>
              <a:buSzPts val="1400"/>
              <a:buChar char="●"/>
            </a:pPr>
            <a:r>
              <a:rPr lang="en-US" sz="1400">
                <a:solidFill>
                  <a:srgbClr val="666666"/>
                </a:solidFill>
                <a:highlight>
                  <a:srgbClr val="FFFFFF"/>
                </a:highlight>
              </a:rPr>
              <a:t>This involves </a:t>
            </a:r>
            <a:r>
              <a:rPr b="1" lang="en-US" sz="1400">
                <a:solidFill>
                  <a:srgbClr val="666666"/>
                </a:solidFill>
                <a:highlight>
                  <a:srgbClr val="FFFFFF"/>
                </a:highlight>
              </a:rPr>
              <a:t>influencing, using data from your earlier validation, creating a compelling vision, and creating alignment</a:t>
            </a:r>
            <a:r>
              <a:rPr lang="en-US" sz="1400">
                <a:solidFill>
                  <a:srgbClr val="666666"/>
                </a:solidFill>
                <a:highlight>
                  <a:srgbClr val="FFFFFF"/>
                </a:highlight>
              </a:rPr>
              <a:t> by developing a shared understanding of the </a:t>
            </a:r>
            <a:r>
              <a:rPr b="1" lang="en-US" sz="1400">
                <a:solidFill>
                  <a:srgbClr val="666666"/>
                </a:solidFill>
                <a:highlight>
                  <a:srgbClr val="FFFFFF"/>
                </a:highlight>
              </a:rPr>
              <a:t>problem, proposed solution, metrics, and expected outcomes.</a:t>
            </a:r>
            <a:endParaRPr b="1" sz="1400">
              <a:solidFill>
                <a:srgbClr val="666666"/>
              </a:solidFill>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0" lvl="0" marL="457200" rtl="0" algn="l">
              <a:lnSpc>
                <a:spcPct val="115000"/>
              </a:lnSpc>
              <a:spcBef>
                <a:spcPts val="0"/>
              </a:spcBef>
              <a:spcAft>
                <a:spcPts val="0"/>
              </a:spcAft>
              <a:buNone/>
            </a:pPr>
            <a:r>
              <a:t/>
            </a:r>
            <a:endParaRPr sz="1200">
              <a:solidFill>
                <a:srgbClr val="666666"/>
              </a:solidFill>
              <a:highlight>
                <a:srgbClr val="FFFFFF"/>
              </a:highlight>
            </a:endParaRPr>
          </a:p>
          <a:p>
            <a:pPr indent="-228600" lvl="0" marL="457200" rtl="0" algn="l">
              <a:lnSpc>
                <a:spcPct val="150000"/>
              </a:lnSpc>
              <a:spcBef>
                <a:spcPts val="0"/>
              </a:spcBef>
              <a:spcAft>
                <a:spcPts val="0"/>
              </a:spcAft>
              <a:buClr>
                <a:schemeClr val="dk1"/>
              </a:buClr>
              <a:buSzPts val="1500"/>
              <a:buNone/>
            </a:pPr>
            <a:r>
              <a:t/>
            </a:r>
            <a:endParaRPr/>
          </a:p>
        </p:txBody>
      </p:sp>
      <p:pic>
        <p:nvPicPr>
          <p:cNvPr id="687" name="Google Shape;687;g1688ddaa0e3_0_118"/>
          <p:cNvPicPr preferRelativeResize="0"/>
          <p:nvPr/>
        </p:nvPicPr>
        <p:blipFill>
          <a:blip r:embed="rId3">
            <a:alphaModFix/>
          </a:blip>
          <a:stretch>
            <a:fillRect/>
          </a:stretch>
        </p:blipFill>
        <p:spPr>
          <a:xfrm>
            <a:off x="5416350" y="1884400"/>
            <a:ext cx="2584650" cy="258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3" name="Shape 163"/>
        <p:cNvGrpSpPr/>
        <p:nvPr/>
      </p:nvGrpSpPr>
      <p:grpSpPr>
        <a:xfrm>
          <a:off x="0" y="0"/>
          <a:ext cx="0" cy="0"/>
          <a:chOff x="0" y="0"/>
          <a:chExt cx="0" cy="0"/>
        </a:xfrm>
      </p:grpSpPr>
      <p:sp>
        <p:nvSpPr>
          <p:cNvPr id="164" name="Google Shape;164;p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My pledge to you</a:t>
            </a:r>
            <a:endParaRPr>
              <a:solidFill>
                <a:schemeClr val="dk1"/>
              </a:solidFill>
            </a:endParaRPr>
          </a:p>
        </p:txBody>
      </p:sp>
      <p:sp>
        <p:nvSpPr>
          <p:cNvPr id="165" name="Google Shape;165;p7"/>
          <p:cNvSpPr txBox="1"/>
          <p:nvPr>
            <p:ph idx="1" type="body"/>
          </p:nvPr>
        </p:nvSpPr>
        <p:spPr>
          <a:xfrm>
            <a:off x="613700" y="1794150"/>
            <a:ext cx="7086600" cy="22872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Clr>
                <a:schemeClr val="dk1"/>
              </a:buClr>
              <a:buSzPts val="1500"/>
              <a:buChar char="●"/>
            </a:pPr>
            <a:r>
              <a:rPr lang="en-US">
                <a:solidFill>
                  <a:schemeClr val="dk1"/>
                </a:solidFill>
              </a:rPr>
              <a:t>Make this interactive</a:t>
            </a:r>
            <a:endParaRPr>
              <a:solidFill>
                <a:schemeClr val="dk1"/>
              </a:solidFill>
            </a:endParaRPr>
          </a:p>
          <a:p>
            <a:pPr indent="-323850" lvl="0" marL="457200" rtl="0" algn="l">
              <a:lnSpc>
                <a:spcPct val="150000"/>
              </a:lnSpc>
              <a:spcBef>
                <a:spcPts val="1000"/>
              </a:spcBef>
              <a:spcAft>
                <a:spcPts val="0"/>
              </a:spcAft>
              <a:buClr>
                <a:schemeClr val="dk1"/>
              </a:buClr>
              <a:buSzPts val="1500"/>
              <a:buChar char="●"/>
            </a:pPr>
            <a:r>
              <a:rPr lang="en-US">
                <a:solidFill>
                  <a:schemeClr val="dk1"/>
                </a:solidFill>
              </a:rPr>
              <a:t>Ask you questions </a:t>
            </a:r>
            <a:endParaRPr>
              <a:solidFill>
                <a:schemeClr val="dk1"/>
              </a:solidFill>
            </a:endParaRPr>
          </a:p>
          <a:p>
            <a:pPr indent="-323850" lvl="0" marL="457200" rtl="0" algn="l">
              <a:lnSpc>
                <a:spcPct val="150000"/>
              </a:lnSpc>
              <a:spcBef>
                <a:spcPts val="1000"/>
              </a:spcBef>
              <a:spcAft>
                <a:spcPts val="0"/>
              </a:spcAft>
              <a:buClr>
                <a:schemeClr val="dk1"/>
              </a:buClr>
              <a:buSzPts val="1500"/>
              <a:buChar char="●"/>
            </a:pPr>
            <a:r>
              <a:rPr lang="en-US">
                <a:solidFill>
                  <a:schemeClr val="dk1"/>
                </a:solidFill>
              </a:rPr>
              <a:t>Ensure everyone can speak </a:t>
            </a:r>
            <a:endParaRPr/>
          </a:p>
          <a:p>
            <a:pPr indent="-323850" lvl="0" marL="457200" rtl="0" algn="l">
              <a:lnSpc>
                <a:spcPct val="150000"/>
              </a:lnSpc>
              <a:spcBef>
                <a:spcPts val="1000"/>
              </a:spcBef>
              <a:spcAft>
                <a:spcPts val="0"/>
              </a:spcAft>
              <a:buSzPts val="1500"/>
              <a:buChar char="●"/>
            </a:pPr>
            <a:r>
              <a:rPr lang="en-US"/>
              <a:t>Create an inclusive learning environment</a:t>
            </a:r>
            <a:endParaRPr/>
          </a:p>
          <a:p>
            <a:pPr indent="-323850" lvl="0" marL="457200" rtl="0" algn="l">
              <a:lnSpc>
                <a:spcPct val="150000"/>
              </a:lnSpc>
              <a:spcBef>
                <a:spcPts val="1000"/>
              </a:spcBef>
              <a:spcAft>
                <a:spcPts val="1000"/>
              </a:spcAft>
              <a:buClr>
                <a:schemeClr val="dk1"/>
              </a:buClr>
              <a:buSzPts val="1500"/>
              <a:buChar char="●"/>
            </a:pPr>
            <a:r>
              <a:rPr lang="en-US">
                <a:solidFill>
                  <a:schemeClr val="dk1"/>
                </a:solidFill>
              </a:rPr>
              <a:t>Use an on-screen timer for breaks</a:t>
            </a:r>
            <a:endParaRPr>
              <a:solidFill>
                <a:schemeClr val="dk1"/>
              </a:solidFill>
            </a:endParaRPr>
          </a:p>
        </p:txBody>
      </p:sp>
      <p:sp>
        <p:nvSpPr>
          <p:cNvPr id="166" name="Google Shape;166;p7"/>
          <p:cNvSpPr txBox="1"/>
          <p:nvPr>
            <p:ph idx="1" type="body"/>
          </p:nvPr>
        </p:nvSpPr>
        <p:spPr>
          <a:xfrm>
            <a:off x="669000" y="1289500"/>
            <a:ext cx="7806000" cy="3771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500"/>
              <a:buNone/>
            </a:pPr>
            <a:r>
              <a:rPr b="1" lang="en-US" sz="1800">
                <a:solidFill>
                  <a:schemeClr val="accent1"/>
                </a:solidFill>
              </a:rPr>
              <a:t>I will...</a:t>
            </a:r>
            <a:endParaRPr b="1" sz="1800">
              <a:solidFill>
                <a:schemeClr val="accent1"/>
              </a:solidFill>
            </a:endParaRPr>
          </a:p>
        </p:txBody>
      </p:sp>
      <p:sp>
        <p:nvSpPr>
          <p:cNvPr id="167" name="Google Shape;167;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168" name="Google Shape;168;p7"/>
          <p:cNvSpPr txBox="1"/>
          <p:nvPr>
            <p:ph idx="1" type="body"/>
          </p:nvPr>
        </p:nvSpPr>
        <p:spPr>
          <a:xfrm>
            <a:off x="669000" y="4208900"/>
            <a:ext cx="7806000" cy="3771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500"/>
              <a:buNone/>
            </a:pPr>
            <a:r>
              <a:rPr b="1" lang="en-US" sz="1800">
                <a:solidFill>
                  <a:schemeClr val="accent1"/>
                </a:solidFill>
              </a:rPr>
              <a:t>…also, if you have an accessibility need, please let me know</a:t>
            </a:r>
            <a:endParaRPr b="1" sz="18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1000"/>
                                        <p:tgtEl>
                                          <p:spTgt spid="1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Effect filter="fade" transition="in">
                                      <p:cBhvr>
                                        <p:cTn dur="1000"/>
                                        <p:tgtEl>
                                          <p:spTgt spid="1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Effect filter="fade" transition="in">
                                      <p:cBhvr>
                                        <p:cTn dur="1000"/>
                                        <p:tgtEl>
                                          <p:spTgt spid="1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Effect filter="fade" transition="in">
                                      <p:cBhvr>
                                        <p:cTn dur="1000"/>
                                        <p:tgtEl>
                                          <p:spTgt spid="1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animEffect filter="fade" transition="in">
                                      <p:cBhvr>
                                        <p:cTn dur="1000"/>
                                        <p:tgtEl>
                                          <p:spTgt spid="16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91" name="Shape 691"/>
        <p:cNvGrpSpPr/>
        <p:nvPr/>
      </p:nvGrpSpPr>
      <p:grpSpPr>
        <a:xfrm>
          <a:off x="0" y="0"/>
          <a:ext cx="0" cy="0"/>
          <a:chOff x="0" y="0"/>
          <a:chExt cx="0" cy="0"/>
        </a:xfrm>
      </p:grpSpPr>
      <p:sp>
        <p:nvSpPr>
          <p:cNvPr id="692" name="Google Shape;692;g1688ddaa0e3_0_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693" name="Google Shape;693;g1688ddaa0e3_0_130"/>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Decomposition</a:t>
            </a:r>
            <a:r>
              <a:rPr lang="en-US" sz="3600">
                <a:solidFill>
                  <a:srgbClr val="535353"/>
                </a:solidFill>
              </a:rPr>
              <a:t>: Making work Manageable</a:t>
            </a:r>
            <a:endParaRPr b="0" i="0" sz="1400" u="none" cap="none" strike="noStrike">
              <a:solidFill>
                <a:srgbClr val="535353"/>
              </a:solidFill>
              <a:latin typeface="Arial"/>
              <a:ea typeface="Arial"/>
              <a:cs typeface="Arial"/>
              <a:sym typeface="Arial"/>
            </a:endParaRPr>
          </a:p>
        </p:txBody>
      </p:sp>
      <p:sp>
        <p:nvSpPr>
          <p:cNvPr id="694" name="Google Shape;694;g1688ddaa0e3_0_130"/>
          <p:cNvSpPr txBox="1"/>
          <p:nvPr>
            <p:ph idx="1" type="body"/>
          </p:nvPr>
        </p:nvSpPr>
        <p:spPr>
          <a:xfrm>
            <a:off x="285750" y="1884400"/>
            <a:ext cx="3616800" cy="13284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SzPts val="1400"/>
              <a:buChar char="●"/>
            </a:pPr>
            <a:r>
              <a:rPr lang="en-US" sz="1400">
                <a:solidFill>
                  <a:srgbClr val="666666"/>
                </a:solidFill>
                <a:highlight>
                  <a:srgbClr val="FFFFFF"/>
                </a:highlight>
              </a:rPr>
              <a:t>Even if you have a great product idea and alignment in your organization, it’s difficult to understand and deliver the solution in one big piece.  We need to break the work down into smaller, more manageable pieces.</a:t>
            </a:r>
            <a:endParaRPr b="1" sz="1400">
              <a:solidFill>
                <a:srgbClr val="666666"/>
              </a:solidFill>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0" lvl="0" marL="457200" rtl="0" algn="l">
              <a:lnSpc>
                <a:spcPct val="115000"/>
              </a:lnSpc>
              <a:spcBef>
                <a:spcPts val="0"/>
              </a:spcBef>
              <a:spcAft>
                <a:spcPts val="0"/>
              </a:spcAft>
              <a:buNone/>
            </a:pPr>
            <a:r>
              <a:t/>
            </a:r>
            <a:endParaRPr sz="1200">
              <a:solidFill>
                <a:srgbClr val="666666"/>
              </a:solidFill>
              <a:highlight>
                <a:srgbClr val="FFFFFF"/>
              </a:highlight>
            </a:endParaRPr>
          </a:p>
          <a:p>
            <a:pPr indent="-228600" lvl="0" marL="457200" rtl="0" algn="l">
              <a:lnSpc>
                <a:spcPct val="150000"/>
              </a:lnSpc>
              <a:spcBef>
                <a:spcPts val="0"/>
              </a:spcBef>
              <a:spcAft>
                <a:spcPts val="0"/>
              </a:spcAft>
              <a:buClr>
                <a:schemeClr val="dk1"/>
              </a:buClr>
              <a:buSzPts val="1500"/>
              <a:buNone/>
            </a:pPr>
            <a:r>
              <a:t/>
            </a:r>
            <a:endParaRPr/>
          </a:p>
        </p:txBody>
      </p:sp>
      <p:sp>
        <p:nvSpPr>
          <p:cNvPr id="695" name="Google Shape;695;g1688ddaa0e3_0_130"/>
          <p:cNvSpPr txBox="1"/>
          <p:nvPr/>
        </p:nvSpPr>
        <p:spPr>
          <a:xfrm>
            <a:off x="1422250" y="3923275"/>
            <a:ext cx="67791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666666"/>
                </a:solidFill>
                <a:highlight>
                  <a:srgbClr val="FFFFFF"/>
                </a:highlight>
                <a:latin typeface="Lora"/>
                <a:ea typeface="Lora"/>
                <a:cs typeface="Lora"/>
                <a:sym typeface="Lora"/>
              </a:rPr>
              <a:t>When you decompose work, you’ll likely identify the </a:t>
            </a:r>
            <a:r>
              <a:rPr b="1" lang="en-US" sz="1050">
                <a:solidFill>
                  <a:srgbClr val="666666"/>
                </a:solidFill>
                <a:highlight>
                  <a:srgbClr val="FFFFFF"/>
                </a:highlight>
                <a:latin typeface="Lora"/>
                <a:ea typeface="Lora"/>
                <a:cs typeface="Lora"/>
                <a:sym typeface="Lora"/>
              </a:rPr>
              <a:t>Minimum Viable Product (MVP) and Minimum Marketable Features (MMF).</a:t>
            </a:r>
            <a:r>
              <a:rPr lang="en-US" sz="1050">
                <a:solidFill>
                  <a:srgbClr val="666666"/>
                </a:solidFill>
                <a:highlight>
                  <a:srgbClr val="FFFFFF"/>
                </a:highlight>
                <a:latin typeface="Lora"/>
                <a:ea typeface="Lora"/>
                <a:cs typeface="Lora"/>
                <a:sym typeface="Lora"/>
              </a:rPr>
              <a:t>  You can also use techniques such as Story Mapping to create a holistic view of the initiative as well as thin slices to deliver.</a:t>
            </a:r>
            <a:endParaRPr/>
          </a:p>
        </p:txBody>
      </p:sp>
      <p:pic>
        <p:nvPicPr>
          <p:cNvPr id="696" name="Google Shape;696;g1688ddaa0e3_0_130"/>
          <p:cNvPicPr preferRelativeResize="0"/>
          <p:nvPr/>
        </p:nvPicPr>
        <p:blipFill>
          <a:blip r:embed="rId3">
            <a:alphaModFix/>
          </a:blip>
          <a:stretch>
            <a:fillRect/>
          </a:stretch>
        </p:blipFill>
        <p:spPr>
          <a:xfrm>
            <a:off x="5125875" y="1326250"/>
            <a:ext cx="3259500" cy="2444700"/>
          </a:xfrm>
          <a:prstGeom prst="cube">
            <a:avLst>
              <a:gd fmla="val 25000"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00" name="Shape 700"/>
        <p:cNvGrpSpPr/>
        <p:nvPr/>
      </p:nvGrpSpPr>
      <p:grpSpPr>
        <a:xfrm>
          <a:off x="0" y="0"/>
          <a:ext cx="0" cy="0"/>
          <a:chOff x="0" y="0"/>
          <a:chExt cx="0" cy="0"/>
        </a:xfrm>
      </p:grpSpPr>
      <p:sp>
        <p:nvSpPr>
          <p:cNvPr id="701" name="Google Shape;701;g1688ddaa0e3_0_1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02" name="Google Shape;702;g1688ddaa0e3_0_145"/>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Delivery</a:t>
            </a:r>
            <a:r>
              <a:rPr lang="en-US" sz="3600">
                <a:solidFill>
                  <a:srgbClr val="535353"/>
                </a:solidFill>
              </a:rPr>
              <a:t>: Getting the right solution to Customer</a:t>
            </a:r>
            <a:endParaRPr b="0" i="0" sz="1400" u="none" cap="none" strike="noStrike">
              <a:solidFill>
                <a:srgbClr val="535353"/>
              </a:solidFill>
              <a:latin typeface="Arial"/>
              <a:ea typeface="Arial"/>
              <a:cs typeface="Arial"/>
              <a:sym typeface="Arial"/>
            </a:endParaRPr>
          </a:p>
        </p:txBody>
      </p:sp>
      <p:sp>
        <p:nvSpPr>
          <p:cNvPr id="703" name="Google Shape;703;g1688ddaa0e3_0_145"/>
          <p:cNvSpPr txBox="1"/>
          <p:nvPr>
            <p:ph idx="1" type="body"/>
          </p:nvPr>
        </p:nvSpPr>
        <p:spPr>
          <a:xfrm>
            <a:off x="285750" y="1884400"/>
            <a:ext cx="4111200" cy="13284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SzPts val="1400"/>
              <a:buChar char="●"/>
            </a:pPr>
            <a:r>
              <a:rPr lang="en-US" sz="1400">
                <a:solidFill>
                  <a:srgbClr val="666666"/>
                </a:solidFill>
                <a:highlight>
                  <a:srgbClr val="FFFFFF"/>
                </a:highlight>
              </a:rPr>
              <a:t>Once you have alignment and an understanding of how the product can be delivered, it’s time to build the solution.  Whether you’re developing in iterations or a big bang implementation, you’ll want to create fast feedback loops and adjust your approach along the way.</a:t>
            </a:r>
            <a:endParaRPr b="1" sz="1400">
              <a:solidFill>
                <a:srgbClr val="666666"/>
              </a:solidFill>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0" lvl="0" marL="457200" rtl="0" algn="l">
              <a:lnSpc>
                <a:spcPct val="115000"/>
              </a:lnSpc>
              <a:spcBef>
                <a:spcPts val="0"/>
              </a:spcBef>
              <a:spcAft>
                <a:spcPts val="0"/>
              </a:spcAft>
              <a:buNone/>
            </a:pPr>
            <a:r>
              <a:t/>
            </a:r>
            <a:endParaRPr sz="1200">
              <a:solidFill>
                <a:srgbClr val="666666"/>
              </a:solidFill>
              <a:highlight>
                <a:srgbClr val="FFFFFF"/>
              </a:highlight>
            </a:endParaRPr>
          </a:p>
          <a:p>
            <a:pPr indent="-228600" lvl="0" marL="457200" rtl="0" algn="l">
              <a:lnSpc>
                <a:spcPct val="150000"/>
              </a:lnSpc>
              <a:spcBef>
                <a:spcPts val="0"/>
              </a:spcBef>
              <a:spcAft>
                <a:spcPts val="0"/>
              </a:spcAft>
              <a:buClr>
                <a:schemeClr val="dk1"/>
              </a:buClr>
              <a:buSzPts val="1500"/>
              <a:buNone/>
            </a:pPr>
            <a:r>
              <a:t/>
            </a:r>
            <a:endParaRPr/>
          </a:p>
        </p:txBody>
      </p:sp>
      <p:sp>
        <p:nvSpPr>
          <p:cNvPr id="704" name="Google Shape;704;g1688ddaa0e3_0_145"/>
          <p:cNvSpPr txBox="1"/>
          <p:nvPr/>
        </p:nvSpPr>
        <p:spPr>
          <a:xfrm>
            <a:off x="811300" y="4057150"/>
            <a:ext cx="8001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666666"/>
                </a:solidFill>
                <a:highlight>
                  <a:srgbClr val="FFFFFF"/>
                </a:highlight>
                <a:latin typeface="Lora"/>
                <a:ea typeface="Lora"/>
                <a:cs typeface="Lora"/>
                <a:sym typeface="Lora"/>
              </a:rPr>
              <a:t>The other component beyond building the solution and testing it is getting the product into the hands of customers.  Knowledge about how your organization delivers products will help you provide more value and reduce delays.  This may mean learning about </a:t>
            </a:r>
            <a:r>
              <a:rPr b="1" lang="en-US" sz="1200">
                <a:solidFill>
                  <a:srgbClr val="666666"/>
                </a:solidFill>
                <a:highlight>
                  <a:srgbClr val="FFFFFF"/>
                </a:highlight>
              </a:rPr>
              <a:t>DevOps practices.</a:t>
            </a:r>
            <a:endParaRPr b="1" sz="1200"/>
          </a:p>
        </p:txBody>
      </p:sp>
      <p:pic>
        <p:nvPicPr>
          <p:cNvPr id="705" name="Google Shape;705;g1688ddaa0e3_0_145"/>
          <p:cNvPicPr preferRelativeResize="0"/>
          <p:nvPr/>
        </p:nvPicPr>
        <p:blipFill>
          <a:blip r:embed="rId3">
            <a:alphaModFix/>
          </a:blip>
          <a:stretch>
            <a:fillRect/>
          </a:stretch>
        </p:blipFill>
        <p:spPr>
          <a:xfrm>
            <a:off x="4922127" y="1705250"/>
            <a:ext cx="3237425" cy="215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09" name="Shape 709"/>
        <p:cNvGrpSpPr/>
        <p:nvPr/>
      </p:nvGrpSpPr>
      <p:grpSpPr>
        <a:xfrm>
          <a:off x="0" y="0"/>
          <a:ext cx="0" cy="0"/>
          <a:chOff x="0" y="0"/>
          <a:chExt cx="0" cy="0"/>
        </a:xfrm>
      </p:grpSpPr>
      <p:sp>
        <p:nvSpPr>
          <p:cNvPr id="710" name="Google Shape;710;g1688ddaa0e3_0_1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11" name="Google Shape;711;g1688ddaa0e3_0_159"/>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Monitoring</a:t>
            </a:r>
            <a:r>
              <a:rPr lang="en-US" sz="3600">
                <a:solidFill>
                  <a:srgbClr val="535353"/>
                </a:solidFill>
              </a:rPr>
              <a:t>: Metrics for Success</a:t>
            </a:r>
            <a:endParaRPr b="0" i="0" sz="1400" u="none" cap="none" strike="noStrike">
              <a:solidFill>
                <a:srgbClr val="535353"/>
              </a:solidFill>
              <a:latin typeface="Arial"/>
              <a:ea typeface="Arial"/>
              <a:cs typeface="Arial"/>
              <a:sym typeface="Arial"/>
            </a:endParaRPr>
          </a:p>
        </p:txBody>
      </p:sp>
      <p:sp>
        <p:nvSpPr>
          <p:cNvPr id="712" name="Google Shape;712;g1688ddaa0e3_0_159"/>
          <p:cNvSpPr txBox="1"/>
          <p:nvPr>
            <p:ph idx="1" type="body"/>
          </p:nvPr>
        </p:nvSpPr>
        <p:spPr>
          <a:xfrm>
            <a:off x="388725" y="1606375"/>
            <a:ext cx="4955700" cy="26052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SzPts val="1400"/>
              <a:buChar char="●"/>
            </a:pPr>
            <a:r>
              <a:rPr lang="en-US" sz="1400">
                <a:solidFill>
                  <a:srgbClr val="666666"/>
                </a:solidFill>
                <a:highlight>
                  <a:srgbClr val="FFFFFF"/>
                </a:highlight>
              </a:rPr>
              <a:t>Just because you successfully deliver the product, your job as a </a:t>
            </a:r>
            <a:r>
              <a:rPr b="1" lang="en-US" sz="1400">
                <a:solidFill>
                  <a:srgbClr val="666666"/>
                </a:solidFill>
                <a:highlight>
                  <a:srgbClr val="FFFFFF"/>
                </a:highlight>
              </a:rPr>
              <a:t>Full-Stack Business Analyst </a:t>
            </a:r>
            <a:r>
              <a:rPr lang="en-US" sz="1400">
                <a:solidFill>
                  <a:srgbClr val="666666"/>
                </a:solidFill>
                <a:highlight>
                  <a:srgbClr val="FFFFFF"/>
                </a:highlight>
              </a:rPr>
              <a:t>isn’t done.  How do you know if you achieved the intended outcome?</a:t>
            </a:r>
            <a:endParaRPr sz="1400">
              <a:solidFill>
                <a:srgbClr val="666666"/>
              </a:solidFill>
              <a:highlight>
                <a:srgbClr val="FFFFFF"/>
              </a:highlight>
            </a:endParaRPr>
          </a:p>
          <a:p>
            <a:pPr indent="0" lvl="0" marL="457200" rtl="0" algn="l">
              <a:lnSpc>
                <a:spcPct val="115000"/>
              </a:lnSpc>
              <a:spcBef>
                <a:spcPts val="0"/>
              </a:spcBef>
              <a:spcAft>
                <a:spcPts val="0"/>
              </a:spcAft>
              <a:buNone/>
            </a:pPr>
            <a:r>
              <a:t/>
            </a:r>
            <a:endParaRPr sz="1400">
              <a:solidFill>
                <a:srgbClr val="666666"/>
              </a:solidFill>
              <a:highlight>
                <a:srgbClr val="FFFFFF"/>
              </a:highlight>
            </a:endParaRPr>
          </a:p>
          <a:p>
            <a:pPr indent="-317500" lvl="0" marL="457200" rtl="0" algn="l">
              <a:lnSpc>
                <a:spcPct val="115000"/>
              </a:lnSpc>
              <a:spcBef>
                <a:spcPts val="0"/>
              </a:spcBef>
              <a:spcAft>
                <a:spcPts val="0"/>
              </a:spcAft>
              <a:buSzPts val="1400"/>
              <a:buChar char="●"/>
            </a:pPr>
            <a:r>
              <a:rPr lang="en-US" sz="1400">
                <a:solidFill>
                  <a:srgbClr val="666666"/>
                </a:solidFill>
                <a:highlight>
                  <a:srgbClr val="FFFFFF"/>
                </a:highlight>
              </a:rPr>
              <a:t>You need to be able to </a:t>
            </a:r>
            <a:r>
              <a:rPr b="1" lang="en-US" sz="1400">
                <a:solidFill>
                  <a:srgbClr val="666666"/>
                </a:solidFill>
                <a:highlight>
                  <a:srgbClr val="FFFFFF"/>
                </a:highlight>
              </a:rPr>
              <a:t>monitor the product, its usage, and metrics.</a:t>
            </a:r>
            <a:r>
              <a:rPr lang="en-US" sz="1400">
                <a:solidFill>
                  <a:srgbClr val="666666"/>
                </a:solidFill>
                <a:highlight>
                  <a:srgbClr val="FFFFFF"/>
                </a:highlight>
              </a:rPr>
              <a:t>  Doing so allows you to validate your original hypothesis and helps you to discover new opportunities</a:t>
            </a:r>
            <a:r>
              <a:rPr lang="en-US" sz="1050">
                <a:solidFill>
                  <a:srgbClr val="666666"/>
                </a:solidFill>
                <a:highlight>
                  <a:srgbClr val="FFFFFF"/>
                </a:highlight>
                <a:latin typeface="Lora"/>
                <a:ea typeface="Lora"/>
                <a:cs typeface="Lora"/>
                <a:sym typeface="Lora"/>
              </a:rPr>
              <a:t>.</a:t>
            </a:r>
            <a:endParaRPr sz="1050">
              <a:solidFill>
                <a:srgbClr val="666666"/>
              </a:solidFill>
              <a:highlight>
                <a:srgbClr val="FFFFFF"/>
              </a:highlight>
              <a:latin typeface="Lora"/>
              <a:ea typeface="Lora"/>
              <a:cs typeface="Lora"/>
              <a:sym typeface="Lora"/>
            </a:endParaRPr>
          </a:p>
          <a:p>
            <a:pPr indent="0" lvl="0" marL="457200" rtl="0" algn="l">
              <a:lnSpc>
                <a:spcPct val="115000"/>
              </a:lnSpc>
              <a:spcBef>
                <a:spcPts val="0"/>
              </a:spcBef>
              <a:spcAft>
                <a:spcPts val="0"/>
              </a:spcAft>
              <a:buNone/>
            </a:pPr>
            <a:r>
              <a:t/>
            </a:r>
            <a:endParaRPr sz="1400">
              <a:solidFill>
                <a:srgbClr val="666666"/>
              </a:solidFill>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0" lvl="0" marL="457200" rtl="0" algn="l">
              <a:lnSpc>
                <a:spcPct val="115000"/>
              </a:lnSpc>
              <a:spcBef>
                <a:spcPts val="0"/>
              </a:spcBef>
              <a:spcAft>
                <a:spcPts val="0"/>
              </a:spcAft>
              <a:buNone/>
            </a:pPr>
            <a:r>
              <a:t/>
            </a:r>
            <a:endParaRPr sz="1200">
              <a:solidFill>
                <a:srgbClr val="666666"/>
              </a:solidFill>
              <a:highlight>
                <a:srgbClr val="FFFFFF"/>
              </a:highlight>
            </a:endParaRPr>
          </a:p>
          <a:p>
            <a:pPr indent="-228600" lvl="0" marL="457200" rtl="0" algn="l">
              <a:lnSpc>
                <a:spcPct val="150000"/>
              </a:lnSpc>
              <a:spcBef>
                <a:spcPts val="0"/>
              </a:spcBef>
              <a:spcAft>
                <a:spcPts val="0"/>
              </a:spcAft>
              <a:buClr>
                <a:schemeClr val="dk1"/>
              </a:buClr>
              <a:buSzPts val="1500"/>
              <a:buNone/>
            </a:pPr>
            <a:r>
              <a:t/>
            </a:r>
            <a:endParaRPr/>
          </a:p>
        </p:txBody>
      </p:sp>
      <p:pic>
        <p:nvPicPr>
          <p:cNvPr id="713" name="Google Shape;713;g1688ddaa0e3_0_159"/>
          <p:cNvPicPr preferRelativeResize="0"/>
          <p:nvPr/>
        </p:nvPicPr>
        <p:blipFill>
          <a:blip r:embed="rId3">
            <a:alphaModFix/>
          </a:blip>
          <a:stretch>
            <a:fillRect/>
          </a:stretch>
        </p:blipFill>
        <p:spPr>
          <a:xfrm>
            <a:off x="5496825" y="1326325"/>
            <a:ext cx="3271126" cy="3271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17" name="Shape 717"/>
        <p:cNvGrpSpPr/>
        <p:nvPr/>
      </p:nvGrpSpPr>
      <p:grpSpPr>
        <a:xfrm>
          <a:off x="0" y="0"/>
          <a:ext cx="0" cy="0"/>
          <a:chOff x="0" y="0"/>
          <a:chExt cx="0" cy="0"/>
        </a:xfrm>
      </p:grpSpPr>
      <p:sp>
        <p:nvSpPr>
          <p:cNvPr id="718" name="Google Shape;718;g16eb56962f1_0_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19" name="Google Shape;719;g16eb56962f1_0_0"/>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DFD: Data Flow Diagrams</a:t>
            </a:r>
            <a:endParaRPr b="0" i="0" sz="1400" u="none" cap="none" strike="noStrike">
              <a:solidFill>
                <a:srgbClr val="535353"/>
              </a:solidFill>
              <a:latin typeface="Arial"/>
              <a:ea typeface="Arial"/>
              <a:cs typeface="Arial"/>
              <a:sym typeface="Arial"/>
            </a:endParaRPr>
          </a:p>
        </p:txBody>
      </p:sp>
      <p:sp>
        <p:nvSpPr>
          <p:cNvPr id="720" name="Google Shape;720;g16eb56962f1_0_0"/>
          <p:cNvSpPr txBox="1"/>
          <p:nvPr>
            <p:ph idx="1" type="body"/>
          </p:nvPr>
        </p:nvSpPr>
        <p:spPr>
          <a:xfrm>
            <a:off x="388725" y="1606375"/>
            <a:ext cx="4955700" cy="26052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SzPts val="1400"/>
              <a:buChar char="●"/>
            </a:pPr>
            <a:r>
              <a:rPr lang="en-US" sz="1400">
                <a:solidFill>
                  <a:srgbClr val="666666"/>
                </a:solidFill>
                <a:highlight>
                  <a:srgbClr val="FFFFFF"/>
                </a:highlight>
              </a:rPr>
              <a:t>A </a:t>
            </a:r>
            <a:r>
              <a:rPr b="1" lang="en-US" sz="1400">
                <a:solidFill>
                  <a:srgbClr val="666666"/>
                </a:solidFill>
                <a:highlight>
                  <a:srgbClr val="FFFFFF"/>
                </a:highlight>
              </a:rPr>
              <a:t>Data Flow Diagram</a:t>
            </a:r>
            <a:r>
              <a:rPr lang="en-US" sz="1400">
                <a:solidFill>
                  <a:srgbClr val="666666"/>
                </a:solidFill>
                <a:highlight>
                  <a:srgbClr val="FFFFFF"/>
                </a:highlight>
              </a:rPr>
              <a:t> ( DFD) is a graphical </a:t>
            </a:r>
            <a:r>
              <a:rPr lang="en-US" sz="1400">
                <a:solidFill>
                  <a:srgbClr val="666666"/>
                </a:solidFill>
                <a:highlight>
                  <a:srgbClr val="FFFFFF"/>
                </a:highlight>
              </a:rPr>
              <a:t>representation</a:t>
            </a:r>
            <a:r>
              <a:rPr lang="en-US" sz="1400">
                <a:solidFill>
                  <a:srgbClr val="666666"/>
                </a:solidFill>
                <a:highlight>
                  <a:srgbClr val="FFFFFF"/>
                </a:highlight>
              </a:rPr>
              <a:t> of the flow of data through a computer system.</a:t>
            </a:r>
            <a:endParaRPr sz="1400">
              <a:solidFill>
                <a:srgbClr val="666666"/>
              </a:solidFill>
              <a:highlight>
                <a:srgbClr val="FFFFFF"/>
              </a:highlight>
            </a:endParaRPr>
          </a:p>
          <a:p>
            <a:pPr indent="0" lvl="0" marL="457200" rtl="0" algn="l">
              <a:lnSpc>
                <a:spcPct val="115000"/>
              </a:lnSpc>
              <a:spcBef>
                <a:spcPts val="0"/>
              </a:spcBef>
              <a:spcAft>
                <a:spcPts val="0"/>
              </a:spcAft>
              <a:buNone/>
            </a:pPr>
            <a:r>
              <a:rPr lang="en-US" sz="1400">
                <a:solidFill>
                  <a:srgbClr val="666666"/>
                </a:solidFill>
                <a:highlight>
                  <a:srgbClr val="FFFFFF"/>
                </a:highlight>
              </a:rPr>
              <a:t>			</a:t>
            </a:r>
            <a:r>
              <a:rPr b="1" lang="en-US" sz="1400">
                <a:solidFill>
                  <a:srgbClr val="666666"/>
                </a:solidFill>
                <a:highlight>
                  <a:srgbClr val="FFFFFF"/>
                </a:highlight>
              </a:rPr>
              <a:t>OR</a:t>
            </a:r>
            <a:endParaRPr b="1" sz="1400">
              <a:solidFill>
                <a:srgbClr val="666666"/>
              </a:solidFill>
              <a:highlight>
                <a:srgbClr val="FFFFFF"/>
              </a:highlight>
            </a:endParaRPr>
          </a:p>
          <a:p>
            <a:pPr indent="-317500" lvl="0" marL="457200" rtl="0" algn="l">
              <a:lnSpc>
                <a:spcPct val="115000"/>
              </a:lnSpc>
              <a:spcBef>
                <a:spcPts val="0"/>
              </a:spcBef>
              <a:spcAft>
                <a:spcPts val="0"/>
              </a:spcAft>
              <a:buClr>
                <a:srgbClr val="666666"/>
              </a:buClr>
              <a:buSzPts val="1400"/>
              <a:buChar char="●"/>
            </a:pPr>
            <a:r>
              <a:rPr lang="en-US" sz="1400">
                <a:solidFill>
                  <a:srgbClr val="666666"/>
                </a:solidFill>
                <a:highlight>
                  <a:srgbClr val="FFFFFF"/>
                </a:highlight>
              </a:rPr>
              <a:t>A Data Flow Diagram looks at how data flows through a system.</a:t>
            </a:r>
            <a:endParaRPr sz="1400">
              <a:solidFill>
                <a:srgbClr val="666666"/>
              </a:solidFill>
              <a:highlight>
                <a:srgbClr val="FFFFFF"/>
              </a:highlight>
            </a:endParaRPr>
          </a:p>
          <a:p>
            <a:pPr indent="-317500" lvl="0" marL="457200" rtl="0" algn="l">
              <a:lnSpc>
                <a:spcPct val="115000"/>
              </a:lnSpc>
              <a:spcBef>
                <a:spcPts val="0"/>
              </a:spcBef>
              <a:spcAft>
                <a:spcPts val="0"/>
              </a:spcAft>
              <a:buClr>
                <a:srgbClr val="666666"/>
              </a:buClr>
              <a:buSzPts val="1400"/>
              <a:buChar char="●"/>
            </a:pPr>
            <a:r>
              <a:rPr lang="en-US" sz="1400">
                <a:solidFill>
                  <a:srgbClr val="666666"/>
                </a:solidFill>
                <a:highlight>
                  <a:srgbClr val="FFFFFF"/>
                </a:highlight>
              </a:rPr>
              <a:t>It concerns things like where the data will come from and go to as well as where it will be stored.</a:t>
            </a:r>
            <a:endParaRPr sz="1400">
              <a:solidFill>
                <a:srgbClr val="666666"/>
              </a:solidFill>
              <a:highlight>
                <a:srgbClr val="FFFFFF"/>
              </a:highlight>
            </a:endParaRPr>
          </a:p>
          <a:p>
            <a:pPr indent="0" lvl="0" marL="914400" rtl="0" algn="l">
              <a:lnSpc>
                <a:spcPct val="115000"/>
              </a:lnSpc>
              <a:spcBef>
                <a:spcPts val="0"/>
              </a:spcBef>
              <a:spcAft>
                <a:spcPts val="0"/>
              </a:spcAft>
              <a:buNone/>
            </a:pPr>
            <a:r>
              <a:t/>
            </a:r>
            <a:endParaRPr sz="1400">
              <a:solidFill>
                <a:srgbClr val="666666"/>
              </a:solidFill>
              <a:highlight>
                <a:srgbClr val="FFFFFF"/>
              </a:highlight>
            </a:endParaRPr>
          </a:p>
          <a:p>
            <a:pPr indent="0" lvl="0" marL="457200" rtl="0" algn="l">
              <a:lnSpc>
                <a:spcPct val="115000"/>
              </a:lnSpc>
              <a:spcBef>
                <a:spcPts val="0"/>
              </a:spcBef>
              <a:spcAft>
                <a:spcPts val="0"/>
              </a:spcAft>
              <a:buNone/>
            </a:pPr>
            <a:r>
              <a:t/>
            </a:r>
            <a:endParaRPr sz="1400">
              <a:solidFill>
                <a:srgbClr val="666666"/>
              </a:solidFill>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0" lvl="0" marL="457200" rtl="0" algn="l">
              <a:lnSpc>
                <a:spcPct val="115000"/>
              </a:lnSpc>
              <a:spcBef>
                <a:spcPts val="0"/>
              </a:spcBef>
              <a:spcAft>
                <a:spcPts val="0"/>
              </a:spcAft>
              <a:buNone/>
            </a:pPr>
            <a:r>
              <a:t/>
            </a:r>
            <a:endParaRPr sz="1200">
              <a:solidFill>
                <a:srgbClr val="666666"/>
              </a:solidFill>
              <a:highlight>
                <a:srgbClr val="FFFFFF"/>
              </a:highlight>
            </a:endParaRPr>
          </a:p>
          <a:p>
            <a:pPr indent="-228600" lvl="0" marL="457200" rtl="0" algn="l">
              <a:lnSpc>
                <a:spcPct val="150000"/>
              </a:lnSpc>
              <a:spcBef>
                <a:spcPts val="0"/>
              </a:spcBef>
              <a:spcAft>
                <a:spcPts val="0"/>
              </a:spcAft>
              <a:buClr>
                <a:schemeClr val="dk1"/>
              </a:buClr>
              <a:buSzPts val="1500"/>
              <a:buNone/>
            </a:pPr>
            <a:r>
              <a:t/>
            </a:r>
            <a:endParaRPr/>
          </a:p>
        </p:txBody>
      </p:sp>
      <p:pic>
        <p:nvPicPr>
          <p:cNvPr id="721" name="Google Shape;721;g16eb56962f1_0_0"/>
          <p:cNvPicPr preferRelativeResize="0"/>
          <p:nvPr/>
        </p:nvPicPr>
        <p:blipFill>
          <a:blip r:embed="rId3">
            <a:alphaModFix/>
          </a:blip>
          <a:stretch>
            <a:fillRect/>
          </a:stretch>
        </p:blipFill>
        <p:spPr>
          <a:xfrm>
            <a:off x="5473351" y="1558751"/>
            <a:ext cx="3121374" cy="234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25" name="Shape 725"/>
        <p:cNvGrpSpPr/>
        <p:nvPr/>
      </p:nvGrpSpPr>
      <p:grpSpPr>
        <a:xfrm>
          <a:off x="0" y="0"/>
          <a:ext cx="0" cy="0"/>
          <a:chOff x="0" y="0"/>
          <a:chExt cx="0" cy="0"/>
        </a:xfrm>
      </p:grpSpPr>
      <p:sp>
        <p:nvSpPr>
          <p:cNvPr id="726" name="Google Shape;726;g16eb56962f1_0_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27" name="Google Shape;727;g16eb56962f1_0_8"/>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DFD is not a Flow Chart</a:t>
            </a:r>
            <a:endParaRPr b="0" i="0" sz="1400" u="none" cap="none" strike="noStrike">
              <a:solidFill>
                <a:srgbClr val="535353"/>
              </a:solidFill>
              <a:latin typeface="Arial"/>
              <a:ea typeface="Arial"/>
              <a:cs typeface="Arial"/>
              <a:sym typeface="Arial"/>
            </a:endParaRPr>
          </a:p>
        </p:txBody>
      </p:sp>
      <p:sp>
        <p:nvSpPr>
          <p:cNvPr id="728" name="Google Shape;728;g16eb56962f1_0_8"/>
          <p:cNvSpPr txBox="1"/>
          <p:nvPr>
            <p:ph idx="1" type="body"/>
          </p:nvPr>
        </p:nvSpPr>
        <p:spPr>
          <a:xfrm>
            <a:off x="406150" y="1467125"/>
            <a:ext cx="3997500" cy="26232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Clr>
                <a:srgbClr val="666666"/>
              </a:buClr>
              <a:buSzPts val="1400"/>
              <a:buChar char="●"/>
            </a:pPr>
            <a:r>
              <a:rPr lang="en-US" sz="1300">
                <a:solidFill>
                  <a:srgbClr val="273239"/>
                </a:solidFill>
                <a:highlight>
                  <a:srgbClr val="FFFFFF"/>
                </a:highlight>
              </a:rPr>
              <a:t>Sometimes people get confused between data flow diagram and flowchart. </a:t>
            </a:r>
            <a:endParaRPr sz="1300">
              <a:solidFill>
                <a:srgbClr val="273239"/>
              </a:solidFill>
              <a:highlight>
                <a:srgbClr val="FFFFFF"/>
              </a:highlight>
            </a:endParaRPr>
          </a:p>
          <a:p>
            <a:pPr indent="0" lvl="0" marL="914400" rtl="0" algn="l">
              <a:lnSpc>
                <a:spcPct val="115000"/>
              </a:lnSpc>
              <a:spcBef>
                <a:spcPts val="0"/>
              </a:spcBef>
              <a:spcAft>
                <a:spcPts val="0"/>
              </a:spcAft>
              <a:buNone/>
            </a:pPr>
            <a:r>
              <a:t/>
            </a:r>
            <a:endParaRPr sz="1300">
              <a:solidFill>
                <a:srgbClr val="273239"/>
              </a:solidFill>
              <a:highlight>
                <a:srgbClr val="FFFFFF"/>
              </a:highlight>
            </a:endParaRPr>
          </a:p>
          <a:p>
            <a:pPr indent="-317500" lvl="0" marL="457200" rtl="0" algn="l">
              <a:lnSpc>
                <a:spcPct val="115000"/>
              </a:lnSpc>
              <a:spcBef>
                <a:spcPts val="0"/>
              </a:spcBef>
              <a:spcAft>
                <a:spcPts val="0"/>
              </a:spcAft>
              <a:buClr>
                <a:srgbClr val="666666"/>
              </a:buClr>
              <a:buSzPts val="1400"/>
              <a:buChar char="●"/>
            </a:pPr>
            <a:r>
              <a:rPr lang="en-US" sz="1300">
                <a:solidFill>
                  <a:srgbClr val="273239"/>
                </a:solidFill>
                <a:highlight>
                  <a:srgbClr val="FFFFFF"/>
                </a:highlight>
              </a:rPr>
              <a:t>The flowchart illustrates </a:t>
            </a:r>
            <a:r>
              <a:rPr b="1" lang="en-US" sz="1300" u="sng">
                <a:solidFill>
                  <a:srgbClr val="273239"/>
                </a:solidFill>
                <a:highlight>
                  <a:srgbClr val="FFFFFF"/>
                </a:highlight>
              </a:rPr>
              <a:t>flow of control</a:t>
            </a:r>
            <a:r>
              <a:rPr lang="en-US" sz="1300">
                <a:solidFill>
                  <a:srgbClr val="273239"/>
                </a:solidFill>
                <a:highlight>
                  <a:srgbClr val="FFFFFF"/>
                </a:highlight>
              </a:rPr>
              <a:t> in program modules. </a:t>
            </a:r>
            <a:endParaRPr sz="1300">
              <a:solidFill>
                <a:srgbClr val="273239"/>
              </a:solidFill>
              <a:highlight>
                <a:srgbClr val="FFFFFF"/>
              </a:highlight>
            </a:endParaRPr>
          </a:p>
          <a:p>
            <a:pPr indent="-317500" lvl="0" marL="457200" rtl="0" algn="l">
              <a:lnSpc>
                <a:spcPct val="115000"/>
              </a:lnSpc>
              <a:spcBef>
                <a:spcPts val="0"/>
              </a:spcBef>
              <a:spcAft>
                <a:spcPts val="0"/>
              </a:spcAft>
              <a:buClr>
                <a:srgbClr val="666666"/>
              </a:buClr>
              <a:buSzPts val="1400"/>
              <a:buChar char="●"/>
            </a:pPr>
            <a:r>
              <a:rPr lang="en-US" sz="1300">
                <a:solidFill>
                  <a:srgbClr val="273239"/>
                </a:solidFill>
                <a:highlight>
                  <a:srgbClr val="FFFFFF"/>
                </a:highlight>
              </a:rPr>
              <a:t>Data flow diagrams illustrate </a:t>
            </a:r>
            <a:r>
              <a:rPr b="1" lang="en-US" sz="1300" u="sng">
                <a:solidFill>
                  <a:srgbClr val="273239"/>
                </a:solidFill>
                <a:highlight>
                  <a:srgbClr val="FFFFFF"/>
                </a:highlight>
              </a:rPr>
              <a:t>flow of data</a:t>
            </a:r>
            <a:r>
              <a:rPr lang="en-US" sz="1300">
                <a:solidFill>
                  <a:srgbClr val="273239"/>
                </a:solidFill>
                <a:highlight>
                  <a:srgbClr val="FFFFFF"/>
                </a:highlight>
              </a:rPr>
              <a:t> in the system at various levels. </a:t>
            </a:r>
            <a:endParaRPr sz="1300">
              <a:solidFill>
                <a:srgbClr val="273239"/>
              </a:solidFill>
              <a:highlight>
                <a:srgbClr val="FFFFFF"/>
              </a:highlight>
            </a:endParaRPr>
          </a:p>
          <a:p>
            <a:pPr indent="0" lvl="0" marL="0" rtl="0" algn="l">
              <a:lnSpc>
                <a:spcPct val="115000"/>
              </a:lnSpc>
              <a:spcBef>
                <a:spcPts val="0"/>
              </a:spcBef>
              <a:spcAft>
                <a:spcPts val="0"/>
              </a:spcAft>
              <a:buNone/>
            </a:pPr>
            <a:r>
              <a:t/>
            </a:r>
            <a:endParaRPr sz="1300">
              <a:solidFill>
                <a:srgbClr val="273239"/>
              </a:solidFill>
              <a:highlight>
                <a:srgbClr val="FFFFFF"/>
              </a:highlight>
            </a:endParaRPr>
          </a:p>
          <a:p>
            <a:pPr indent="0" lvl="0" marL="0" rtl="0" algn="l">
              <a:lnSpc>
                <a:spcPct val="115000"/>
              </a:lnSpc>
              <a:spcBef>
                <a:spcPts val="0"/>
              </a:spcBef>
              <a:spcAft>
                <a:spcPts val="0"/>
              </a:spcAft>
              <a:buNone/>
            </a:pPr>
            <a:r>
              <a:rPr lang="en-US" sz="1300">
                <a:solidFill>
                  <a:srgbClr val="273239"/>
                </a:solidFill>
                <a:highlight>
                  <a:srgbClr val="FFFFFF"/>
                </a:highlight>
              </a:rPr>
              <a:t>Data flow diagram does not have any </a:t>
            </a:r>
            <a:r>
              <a:rPr b="1" lang="en-US" sz="1300">
                <a:solidFill>
                  <a:srgbClr val="273239"/>
                </a:solidFill>
                <a:highlight>
                  <a:srgbClr val="FFFFFF"/>
                </a:highlight>
              </a:rPr>
              <a:t>control or branch</a:t>
            </a:r>
            <a:r>
              <a:rPr lang="en-US" sz="1300">
                <a:solidFill>
                  <a:srgbClr val="273239"/>
                </a:solidFill>
                <a:highlight>
                  <a:srgbClr val="FFFFFF"/>
                </a:highlight>
              </a:rPr>
              <a:t> elements.</a:t>
            </a:r>
            <a:endParaRPr sz="1400">
              <a:solidFill>
                <a:srgbClr val="666666"/>
              </a:solidFill>
              <a:highlight>
                <a:srgbClr val="FFFFFF"/>
              </a:highlight>
            </a:endParaRPr>
          </a:p>
          <a:p>
            <a:pPr indent="0" lvl="0" marL="914400" rtl="0" algn="l">
              <a:lnSpc>
                <a:spcPct val="115000"/>
              </a:lnSpc>
              <a:spcBef>
                <a:spcPts val="0"/>
              </a:spcBef>
              <a:spcAft>
                <a:spcPts val="0"/>
              </a:spcAft>
              <a:buNone/>
            </a:pPr>
            <a:r>
              <a:t/>
            </a:r>
            <a:endParaRPr sz="1400">
              <a:solidFill>
                <a:srgbClr val="666666"/>
              </a:solidFill>
              <a:highlight>
                <a:srgbClr val="FFFFFF"/>
              </a:highlight>
            </a:endParaRPr>
          </a:p>
          <a:p>
            <a:pPr indent="0" lvl="0" marL="457200" rtl="0" algn="l">
              <a:lnSpc>
                <a:spcPct val="115000"/>
              </a:lnSpc>
              <a:spcBef>
                <a:spcPts val="0"/>
              </a:spcBef>
              <a:spcAft>
                <a:spcPts val="0"/>
              </a:spcAft>
              <a:buNone/>
            </a:pPr>
            <a:r>
              <a:t/>
            </a:r>
            <a:endParaRPr sz="1400">
              <a:solidFill>
                <a:srgbClr val="666666"/>
              </a:solidFill>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0" lvl="0" marL="457200" rtl="0" algn="l">
              <a:lnSpc>
                <a:spcPct val="115000"/>
              </a:lnSpc>
              <a:spcBef>
                <a:spcPts val="0"/>
              </a:spcBef>
              <a:spcAft>
                <a:spcPts val="0"/>
              </a:spcAft>
              <a:buNone/>
            </a:pPr>
            <a:r>
              <a:t/>
            </a:r>
            <a:endParaRPr sz="1200">
              <a:solidFill>
                <a:srgbClr val="666666"/>
              </a:solidFill>
              <a:highlight>
                <a:srgbClr val="FFFFFF"/>
              </a:highlight>
            </a:endParaRPr>
          </a:p>
          <a:p>
            <a:pPr indent="-228600" lvl="0" marL="457200" rtl="0" algn="l">
              <a:lnSpc>
                <a:spcPct val="150000"/>
              </a:lnSpc>
              <a:spcBef>
                <a:spcPts val="0"/>
              </a:spcBef>
              <a:spcAft>
                <a:spcPts val="0"/>
              </a:spcAft>
              <a:buClr>
                <a:schemeClr val="dk1"/>
              </a:buClr>
              <a:buSzPts val="1500"/>
              <a:buNone/>
            </a:pPr>
            <a:r>
              <a:t/>
            </a:r>
            <a:endParaRPr/>
          </a:p>
        </p:txBody>
      </p:sp>
      <p:pic>
        <p:nvPicPr>
          <p:cNvPr id="729" name="Google Shape;729;g16eb56962f1_0_8"/>
          <p:cNvPicPr preferRelativeResize="0"/>
          <p:nvPr/>
        </p:nvPicPr>
        <p:blipFill>
          <a:blip r:embed="rId3">
            <a:alphaModFix/>
          </a:blip>
          <a:stretch>
            <a:fillRect/>
          </a:stretch>
        </p:blipFill>
        <p:spPr>
          <a:xfrm>
            <a:off x="4478500" y="1801550"/>
            <a:ext cx="4552325" cy="1999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3" name="Shape 733"/>
        <p:cNvGrpSpPr/>
        <p:nvPr/>
      </p:nvGrpSpPr>
      <p:grpSpPr>
        <a:xfrm>
          <a:off x="0" y="0"/>
          <a:ext cx="0" cy="0"/>
          <a:chOff x="0" y="0"/>
          <a:chExt cx="0" cy="0"/>
        </a:xfrm>
      </p:grpSpPr>
      <p:sp>
        <p:nvSpPr>
          <p:cNvPr id="734" name="Google Shape;734;g16eb56962f1_0_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35" name="Google Shape;735;g16eb56962f1_0_23"/>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Types of DFD</a:t>
            </a:r>
            <a:endParaRPr b="0" i="0" sz="1400" u="none" cap="none" strike="noStrike">
              <a:solidFill>
                <a:srgbClr val="535353"/>
              </a:solidFill>
              <a:latin typeface="Arial"/>
              <a:ea typeface="Arial"/>
              <a:cs typeface="Arial"/>
              <a:sym typeface="Arial"/>
            </a:endParaRPr>
          </a:p>
        </p:txBody>
      </p:sp>
      <p:sp>
        <p:nvSpPr>
          <p:cNvPr id="736" name="Google Shape;736;g16eb56962f1_0_23"/>
          <p:cNvSpPr txBox="1"/>
          <p:nvPr>
            <p:ph idx="1" type="body"/>
          </p:nvPr>
        </p:nvSpPr>
        <p:spPr>
          <a:xfrm>
            <a:off x="406150" y="1467125"/>
            <a:ext cx="3997500" cy="2623200"/>
          </a:xfrm>
          <a:prstGeom prst="rect">
            <a:avLst/>
          </a:prstGeom>
          <a:noFill/>
          <a:ln>
            <a:noFill/>
          </a:ln>
        </p:spPr>
        <p:txBody>
          <a:bodyPr anchorCtr="0" anchor="t" bIns="91400" lIns="91400" spcFirstLastPara="1" rIns="91400" wrap="square" tIns="91400">
            <a:noAutofit/>
          </a:bodyPr>
          <a:lstStyle/>
          <a:p>
            <a:pPr indent="0" lvl="0" marL="0" rtl="0" algn="l">
              <a:lnSpc>
                <a:spcPct val="115000"/>
              </a:lnSpc>
              <a:spcBef>
                <a:spcPts val="0"/>
              </a:spcBef>
              <a:spcAft>
                <a:spcPts val="0"/>
              </a:spcAft>
              <a:buNone/>
            </a:pPr>
            <a:r>
              <a:rPr lang="en-US" sz="1300">
                <a:solidFill>
                  <a:srgbClr val="273239"/>
                </a:solidFill>
                <a:highlight>
                  <a:srgbClr val="FFFFFF"/>
                </a:highlight>
              </a:rPr>
              <a:t>DFD if of two types</a:t>
            </a:r>
            <a:endParaRPr sz="1400">
              <a:solidFill>
                <a:srgbClr val="666666"/>
              </a:solidFill>
              <a:highlight>
                <a:srgbClr val="FFFFFF"/>
              </a:highlight>
            </a:endParaRPr>
          </a:p>
          <a:p>
            <a:pPr indent="0" lvl="0" marL="914400" rtl="0" algn="l">
              <a:lnSpc>
                <a:spcPct val="115000"/>
              </a:lnSpc>
              <a:spcBef>
                <a:spcPts val="0"/>
              </a:spcBef>
              <a:spcAft>
                <a:spcPts val="0"/>
              </a:spcAft>
              <a:buNone/>
            </a:pPr>
            <a:r>
              <a:t/>
            </a:r>
            <a:endParaRPr sz="1400">
              <a:solidFill>
                <a:srgbClr val="666666"/>
              </a:solidFill>
              <a:highlight>
                <a:srgbClr val="FFFFFF"/>
              </a:highlight>
            </a:endParaRPr>
          </a:p>
          <a:p>
            <a:pPr indent="0" lvl="0" marL="457200" rtl="0" algn="l">
              <a:lnSpc>
                <a:spcPct val="115000"/>
              </a:lnSpc>
              <a:spcBef>
                <a:spcPts val="0"/>
              </a:spcBef>
              <a:spcAft>
                <a:spcPts val="0"/>
              </a:spcAft>
              <a:buNone/>
            </a:pPr>
            <a:r>
              <a:t/>
            </a:r>
            <a:endParaRPr sz="1400">
              <a:solidFill>
                <a:srgbClr val="666666"/>
              </a:solidFill>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457200" rtl="0" algn="l">
              <a:lnSpc>
                <a:spcPct val="150000"/>
              </a:lnSpc>
              <a:spcBef>
                <a:spcPts val="0"/>
              </a:spcBef>
              <a:spcAft>
                <a:spcPts val="0"/>
              </a:spcAft>
              <a:buNone/>
            </a:pPr>
            <a:r>
              <a:t/>
            </a:r>
            <a:endParaRPr sz="1200">
              <a:highlight>
                <a:srgbClr val="FFFFFF"/>
              </a:highlight>
            </a:endParaRPr>
          </a:p>
          <a:p>
            <a:pPr indent="0" lvl="0" marL="133350" rtl="0" algn="l">
              <a:lnSpc>
                <a:spcPct val="150000"/>
              </a:lnSpc>
              <a:spcBef>
                <a:spcPts val="0"/>
              </a:spcBef>
              <a:spcAft>
                <a:spcPts val="0"/>
              </a:spcAft>
              <a:buSzPts val="1500"/>
              <a:buNone/>
            </a:pPr>
            <a:r>
              <a:t/>
            </a:r>
            <a:endParaRPr/>
          </a:p>
          <a:p>
            <a:pPr indent="0" lvl="0" marL="457200" rtl="0" algn="l">
              <a:lnSpc>
                <a:spcPct val="115000"/>
              </a:lnSpc>
              <a:spcBef>
                <a:spcPts val="0"/>
              </a:spcBef>
              <a:spcAft>
                <a:spcPts val="0"/>
              </a:spcAft>
              <a:buNone/>
            </a:pPr>
            <a:r>
              <a:t/>
            </a:r>
            <a:endParaRPr sz="1200">
              <a:solidFill>
                <a:srgbClr val="666666"/>
              </a:solidFill>
              <a:highlight>
                <a:srgbClr val="FFFFFF"/>
              </a:highlight>
            </a:endParaRPr>
          </a:p>
          <a:p>
            <a:pPr indent="-228600" lvl="0" marL="457200" rtl="0" algn="l">
              <a:lnSpc>
                <a:spcPct val="150000"/>
              </a:lnSpc>
              <a:spcBef>
                <a:spcPts val="0"/>
              </a:spcBef>
              <a:spcAft>
                <a:spcPts val="0"/>
              </a:spcAft>
              <a:buClr>
                <a:schemeClr val="dk1"/>
              </a:buClr>
              <a:buSzPts val="1500"/>
              <a:buNone/>
            </a:pPr>
            <a:r>
              <a:t/>
            </a:r>
            <a:endParaRPr/>
          </a:p>
        </p:txBody>
      </p:sp>
      <p:pic>
        <p:nvPicPr>
          <p:cNvPr id="737" name="Google Shape;737;g16eb56962f1_0_23"/>
          <p:cNvPicPr preferRelativeResize="0"/>
          <p:nvPr/>
        </p:nvPicPr>
        <p:blipFill>
          <a:blip r:embed="rId3">
            <a:alphaModFix/>
          </a:blip>
          <a:stretch>
            <a:fillRect/>
          </a:stretch>
        </p:blipFill>
        <p:spPr>
          <a:xfrm>
            <a:off x="2242375" y="2283300"/>
            <a:ext cx="5138850" cy="200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1" name="Shape 741"/>
        <p:cNvGrpSpPr/>
        <p:nvPr/>
      </p:nvGrpSpPr>
      <p:grpSpPr>
        <a:xfrm>
          <a:off x="0" y="0"/>
          <a:ext cx="0" cy="0"/>
          <a:chOff x="0" y="0"/>
          <a:chExt cx="0" cy="0"/>
        </a:xfrm>
      </p:grpSpPr>
      <p:sp>
        <p:nvSpPr>
          <p:cNvPr id="742" name="Google Shape;742;g16eb56962f1_0_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43" name="Google Shape;743;g16eb56962f1_0_34"/>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Logical</a:t>
            </a:r>
            <a:r>
              <a:rPr lang="en-US" sz="3600">
                <a:solidFill>
                  <a:srgbClr val="535353"/>
                </a:solidFill>
              </a:rPr>
              <a:t> DFD</a:t>
            </a:r>
            <a:endParaRPr b="0" i="0" sz="1400" u="none" cap="none" strike="noStrike">
              <a:solidFill>
                <a:srgbClr val="535353"/>
              </a:solidFill>
              <a:latin typeface="Arial"/>
              <a:ea typeface="Arial"/>
              <a:cs typeface="Arial"/>
              <a:sym typeface="Arial"/>
            </a:endParaRPr>
          </a:p>
        </p:txBody>
      </p:sp>
      <p:sp>
        <p:nvSpPr>
          <p:cNvPr id="744" name="Google Shape;744;g16eb56962f1_0_34"/>
          <p:cNvSpPr txBox="1"/>
          <p:nvPr/>
        </p:nvSpPr>
        <p:spPr>
          <a:xfrm>
            <a:off x="326775" y="1486475"/>
            <a:ext cx="3983400" cy="2549400"/>
          </a:xfrm>
          <a:prstGeom prst="rect">
            <a:avLst/>
          </a:prstGeom>
          <a:noFill/>
          <a:ln>
            <a:noFill/>
          </a:ln>
        </p:spPr>
        <p:txBody>
          <a:bodyPr anchorCtr="0" anchor="t" bIns="91425" lIns="91425" spcFirstLastPara="1" rIns="91425" wrap="square" tIns="91425">
            <a:spAutoFit/>
          </a:bodyPr>
          <a:lstStyle/>
          <a:p>
            <a:pPr indent="-304800" lvl="0" marL="685800" rtl="0" algn="l">
              <a:lnSpc>
                <a:spcPct val="158000"/>
              </a:lnSpc>
              <a:spcBef>
                <a:spcPts val="0"/>
              </a:spcBef>
              <a:spcAft>
                <a:spcPts val="0"/>
              </a:spcAft>
              <a:buClr>
                <a:srgbClr val="273239"/>
              </a:buClr>
              <a:buSzPts val="1200"/>
              <a:buAutoNum type="arabicPeriod"/>
            </a:pPr>
            <a:r>
              <a:rPr b="1" lang="en-US" sz="1200">
                <a:solidFill>
                  <a:srgbClr val="273239"/>
                </a:solidFill>
                <a:highlight>
                  <a:srgbClr val="FFFFFF"/>
                </a:highlight>
              </a:rPr>
              <a:t>Logical DFD:</a:t>
            </a:r>
            <a:br>
              <a:rPr b="1" lang="en-US" sz="1200">
                <a:solidFill>
                  <a:srgbClr val="273239"/>
                </a:solidFill>
                <a:highlight>
                  <a:srgbClr val="FFFFFF"/>
                </a:highlight>
              </a:rPr>
            </a:br>
            <a:br>
              <a:rPr b="1" lang="en-US" sz="1200">
                <a:solidFill>
                  <a:srgbClr val="273239"/>
                </a:solidFill>
                <a:highlight>
                  <a:srgbClr val="FFFFFF"/>
                </a:highlight>
              </a:rPr>
            </a:br>
            <a:r>
              <a:rPr lang="en-US" sz="1300">
                <a:solidFill>
                  <a:srgbClr val="373737"/>
                </a:solidFill>
                <a:highlight>
                  <a:srgbClr val="FFFFFF"/>
                </a:highlight>
              </a:rPr>
              <a:t>A logical DFD shows the conceptual flow of information through a process, focusing on the kind of data needed, its source, destination, and the transformation desired from the process. Here’s an example.</a:t>
            </a:r>
            <a:endParaRPr sz="1000">
              <a:solidFill>
                <a:srgbClr val="273239"/>
              </a:solidFill>
              <a:highlight>
                <a:srgbClr val="FFFFFF"/>
              </a:highlight>
            </a:endParaRPr>
          </a:p>
        </p:txBody>
      </p:sp>
      <p:pic>
        <p:nvPicPr>
          <p:cNvPr id="745" name="Google Shape;745;g16eb56962f1_0_34"/>
          <p:cNvPicPr preferRelativeResize="0"/>
          <p:nvPr/>
        </p:nvPicPr>
        <p:blipFill>
          <a:blip r:embed="rId3">
            <a:alphaModFix/>
          </a:blip>
          <a:stretch>
            <a:fillRect/>
          </a:stretch>
        </p:blipFill>
        <p:spPr>
          <a:xfrm>
            <a:off x="4516450" y="1486475"/>
            <a:ext cx="4040325" cy="30043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9" name="Shape 749"/>
        <p:cNvGrpSpPr/>
        <p:nvPr/>
      </p:nvGrpSpPr>
      <p:grpSpPr>
        <a:xfrm>
          <a:off x="0" y="0"/>
          <a:ext cx="0" cy="0"/>
          <a:chOff x="0" y="0"/>
          <a:chExt cx="0" cy="0"/>
        </a:xfrm>
      </p:grpSpPr>
      <p:sp>
        <p:nvSpPr>
          <p:cNvPr id="750" name="Google Shape;750;g16eb56962f1_0_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51" name="Google Shape;751;g16eb56962f1_0_44"/>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Physical</a:t>
            </a:r>
            <a:r>
              <a:rPr lang="en-US" sz="3600">
                <a:solidFill>
                  <a:srgbClr val="535353"/>
                </a:solidFill>
              </a:rPr>
              <a:t> DFD</a:t>
            </a:r>
            <a:endParaRPr b="0" i="0" sz="1400" u="none" cap="none" strike="noStrike">
              <a:solidFill>
                <a:srgbClr val="535353"/>
              </a:solidFill>
              <a:latin typeface="Arial"/>
              <a:ea typeface="Arial"/>
              <a:cs typeface="Arial"/>
              <a:sym typeface="Arial"/>
            </a:endParaRPr>
          </a:p>
        </p:txBody>
      </p:sp>
      <p:sp>
        <p:nvSpPr>
          <p:cNvPr id="752" name="Google Shape;752;g16eb56962f1_0_44"/>
          <p:cNvSpPr txBox="1"/>
          <p:nvPr/>
        </p:nvSpPr>
        <p:spPr>
          <a:xfrm>
            <a:off x="326775" y="1486475"/>
            <a:ext cx="3983400" cy="2233200"/>
          </a:xfrm>
          <a:prstGeom prst="rect">
            <a:avLst/>
          </a:prstGeom>
          <a:noFill/>
          <a:ln>
            <a:noFill/>
          </a:ln>
        </p:spPr>
        <p:txBody>
          <a:bodyPr anchorCtr="0" anchor="t" bIns="91425" lIns="91425" spcFirstLastPara="1" rIns="91425" wrap="square" tIns="91425">
            <a:spAutoFit/>
          </a:bodyPr>
          <a:lstStyle/>
          <a:p>
            <a:pPr indent="-304800" lvl="0" marL="685800" rtl="0" algn="l">
              <a:lnSpc>
                <a:spcPct val="158000"/>
              </a:lnSpc>
              <a:spcBef>
                <a:spcPts val="0"/>
              </a:spcBef>
              <a:spcAft>
                <a:spcPts val="0"/>
              </a:spcAft>
              <a:buClr>
                <a:srgbClr val="273239"/>
              </a:buClr>
              <a:buSzPts val="1200"/>
              <a:buAutoNum type="arabicPeriod"/>
            </a:pPr>
            <a:r>
              <a:rPr b="1" lang="en-US" sz="1200">
                <a:solidFill>
                  <a:srgbClr val="273239"/>
                </a:solidFill>
                <a:highlight>
                  <a:srgbClr val="FFFFFF"/>
                </a:highlight>
              </a:rPr>
              <a:t>Physical</a:t>
            </a:r>
            <a:r>
              <a:rPr b="1" lang="en-US" sz="1200">
                <a:solidFill>
                  <a:srgbClr val="273239"/>
                </a:solidFill>
                <a:highlight>
                  <a:srgbClr val="FFFFFF"/>
                </a:highlight>
              </a:rPr>
              <a:t> DFD:</a:t>
            </a:r>
            <a:br>
              <a:rPr b="1" lang="en-US" sz="1200">
                <a:solidFill>
                  <a:srgbClr val="273239"/>
                </a:solidFill>
                <a:highlight>
                  <a:srgbClr val="FFFFFF"/>
                </a:highlight>
              </a:rPr>
            </a:br>
            <a:br>
              <a:rPr b="1" lang="en-US" sz="1200">
                <a:solidFill>
                  <a:srgbClr val="273239"/>
                </a:solidFill>
                <a:highlight>
                  <a:srgbClr val="FFFFFF"/>
                </a:highlight>
              </a:rPr>
            </a:br>
            <a:r>
              <a:rPr lang="en-US" sz="1300">
                <a:solidFill>
                  <a:srgbClr val="373737"/>
                </a:solidFill>
                <a:highlight>
                  <a:srgbClr val="FFFFFF"/>
                </a:highlight>
              </a:rPr>
              <a:t>On the other hand, a physical DFD visualizes how the system plan will be executed, including the specific tools, hardware, or players needed to make it work. Just like this example. </a:t>
            </a:r>
            <a:endParaRPr sz="800">
              <a:solidFill>
                <a:srgbClr val="273239"/>
              </a:solidFill>
              <a:highlight>
                <a:srgbClr val="FFFFFF"/>
              </a:highlight>
            </a:endParaRPr>
          </a:p>
        </p:txBody>
      </p:sp>
      <p:pic>
        <p:nvPicPr>
          <p:cNvPr id="753" name="Google Shape;753;g16eb56962f1_0_44"/>
          <p:cNvPicPr preferRelativeResize="0"/>
          <p:nvPr/>
        </p:nvPicPr>
        <p:blipFill>
          <a:blip r:embed="rId3">
            <a:alphaModFix/>
          </a:blip>
          <a:stretch>
            <a:fillRect/>
          </a:stretch>
        </p:blipFill>
        <p:spPr>
          <a:xfrm>
            <a:off x="4208550" y="1336200"/>
            <a:ext cx="4529024" cy="253373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7" name="Shape 757"/>
        <p:cNvGrpSpPr/>
        <p:nvPr/>
      </p:nvGrpSpPr>
      <p:grpSpPr>
        <a:xfrm>
          <a:off x="0" y="0"/>
          <a:ext cx="0" cy="0"/>
          <a:chOff x="0" y="0"/>
          <a:chExt cx="0" cy="0"/>
        </a:xfrm>
      </p:grpSpPr>
      <p:sp>
        <p:nvSpPr>
          <p:cNvPr id="758" name="Google Shape;758;g16eb56962f1_0_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59" name="Google Shape;759;g16eb56962f1_0_53"/>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DFD Symbols</a:t>
            </a:r>
            <a:endParaRPr b="0" i="0" sz="1400" u="none" cap="none" strike="noStrike">
              <a:solidFill>
                <a:srgbClr val="535353"/>
              </a:solidFill>
              <a:latin typeface="Arial"/>
              <a:ea typeface="Arial"/>
              <a:cs typeface="Arial"/>
              <a:sym typeface="Arial"/>
            </a:endParaRPr>
          </a:p>
        </p:txBody>
      </p:sp>
      <p:graphicFrame>
        <p:nvGraphicFramePr>
          <p:cNvPr id="760" name="Google Shape;760;g16eb56962f1_0_53"/>
          <p:cNvGraphicFramePr/>
          <p:nvPr/>
        </p:nvGraphicFramePr>
        <p:xfrm>
          <a:off x="2990375" y="1491075"/>
          <a:ext cx="3000000" cy="3000000"/>
        </p:xfrm>
        <a:graphic>
          <a:graphicData uri="http://schemas.openxmlformats.org/drawingml/2006/table">
            <a:tbl>
              <a:tblPr>
                <a:noFill/>
                <a:tableStyleId>{6C30AF5D-067F-4F91-B167-1D215CCD79BE}</a:tableStyleId>
              </a:tblPr>
              <a:tblGrid>
                <a:gridCol w="822175"/>
                <a:gridCol w="1739675"/>
                <a:gridCol w="1608575"/>
              </a:tblGrid>
              <a:tr h="428625">
                <a:tc>
                  <a:txBody>
                    <a:bodyPr/>
                    <a:lstStyle/>
                    <a:p>
                      <a:pPr indent="0" lvl="0" marL="0" rtl="0" algn="l">
                        <a:lnSpc>
                          <a:spcPct val="135000"/>
                        </a:lnSpc>
                        <a:spcBef>
                          <a:spcPts val="0"/>
                        </a:spcBef>
                        <a:spcAft>
                          <a:spcPts val="0"/>
                        </a:spcAft>
                        <a:buNone/>
                      </a:pPr>
                      <a:r>
                        <a:rPr b="1" lang="en-US" sz="1000">
                          <a:solidFill>
                            <a:srgbClr val="282C33"/>
                          </a:solidFill>
                        </a:rPr>
                        <a:t>Notation</a:t>
                      </a:r>
                      <a:endParaRPr b="1" sz="1000">
                        <a:solidFill>
                          <a:srgbClr val="282C33"/>
                        </a:solidFill>
                      </a:endParaRPr>
                    </a:p>
                  </a:txBody>
                  <a:tcPr marT="91425" marB="152400" marR="91425" marL="91425">
                    <a:lnB cap="flat" cmpd="sng" w="9525">
                      <a:solidFill>
                        <a:srgbClr val="3A414A"/>
                      </a:solidFill>
                      <a:prstDash val="solid"/>
                      <a:round/>
                      <a:headEnd len="sm" w="sm" type="none"/>
                      <a:tailEnd len="sm" w="sm" type="none"/>
                    </a:lnB>
                  </a:tcPr>
                </a:tc>
                <a:tc>
                  <a:txBody>
                    <a:bodyPr/>
                    <a:lstStyle/>
                    <a:p>
                      <a:pPr indent="0" lvl="0" marL="0" rtl="0" algn="l">
                        <a:lnSpc>
                          <a:spcPct val="135000"/>
                        </a:lnSpc>
                        <a:spcBef>
                          <a:spcPts val="0"/>
                        </a:spcBef>
                        <a:spcAft>
                          <a:spcPts val="0"/>
                        </a:spcAft>
                        <a:buNone/>
                      </a:pPr>
                      <a:r>
                        <a:rPr b="1" lang="en-US" sz="1000">
                          <a:solidFill>
                            <a:srgbClr val="282C33"/>
                          </a:solidFill>
                        </a:rPr>
                        <a:t>Yourdon and Coad</a:t>
                      </a:r>
                      <a:endParaRPr b="1" sz="1000">
                        <a:solidFill>
                          <a:srgbClr val="282C33"/>
                        </a:solidFill>
                      </a:endParaRPr>
                    </a:p>
                  </a:txBody>
                  <a:tcPr marT="91425" marB="152400" marR="91425" marL="91425">
                    <a:lnB cap="flat" cmpd="sng" w="9525">
                      <a:solidFill>
                        <a:srgbClr val="3A414A"/>
                      </a:solidFill>
                      <a:prstDash val="solid"/>
                      <a:round/>
                      <a:headEnd len="sm" w="sm" type="none"/>
                      <a:tailEnd len="sm" w="sm" type="none"/>
                    </a:lnB>
                  </a:tcPr>
                </a:tc>
                <a:tc>
                  <a:txBody>
                    <a:bodyPr/>
                    <a:lstStyle/>
                    <a:p>
                      <a:pPr indent="0" lvl="0" marL="0" rtl="0" algn="l">
                        <a:lnSpc>
                          <a:spcPct val="135000"/>
                        </a:lnSpc>
                        <a:spcBef>
                          <a:spcPts val="0"/>
                        </a:spcBef>
                        <a:spcAft>
                          <a:spcPts val="0"/>
                        </a:spcAft>
                        <a:buNone/>
                      </a:pPr>
                      <a:r>
                        <a:rPr b="1" lang="en-US" sz="1000">
                          <a:solidFill>
                            <a:srgbClr val="282C33"/>
                          </a:solidFill>
                        </a:rPr>
                        <a:t>Gane and Sarson</a:t>
                      </a:r>
                      <a:endParaRPr b="1" sz="1000">
                        <a:solidFill>
                          <a:srgbClr val="282C33"/>
                        </a:solidFill>
                      </a:endParaRPr>
                    </a:p>
                  </a:txBody>
                  <a:tcPr marT="91425" marB="152400" marR="91425" marL="91425">
                    <a:lnB cap="flat" cmpd="sng" w="9525">
                      <a:solidFill>
                        <a:srgbClr val="3A414A"/>
                      </a:solidFill>
                      <a:prstDash val="solid"/>
                      <a:round/>
                      <a:headEnd len="sm" w="sm" type="none"/>
                      <a:tailEnd len="sm" w="sm" type="none"/>
                    </a:lnB>
                  </a:tcPr>
                </a:tc>
              </a:tr>
            </a:tbl>
          </a:graphicData>
        </a:graphic>
      </p:graphicFrame>
      <p:pic>
        <p:nvPicPr>
          <p:cNvPr id="761" name="Google Shape;761;g16eb56962f1_0_53"/>
          <p:cNvPicPr preferRelativeResize="0"/>
          <p:nvPr/>
        </p:nvPicPr>
        <p:blipFill>
          <a:blip r:embed="rId3">
            <a:alphaModFix/>
          </a:blip>
          <a:stretch>
            <a:fillRect/>
          </a:stretch>
        </p:blipFill>
        <p:spPr>
          <a:xfrm>
            <a:off x="2996413" y="2028550"/>
            <a:ext cx="3630775" cy="28111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5" name="Shape 765"/>
        <p:cNvGrpSpPr/>
        <p:nvPr/>
      </p:nvGrpSpPr>
      <p:grpSpPr>
        <a:xfrm>
          <a:off x="0" y="0"/>
          <a:ext cx="0" cy="0"/>
          <a:chOff x="0" y="0"/>
          <a:chExt cx="0" cy="0"/>
        </a:xfrm>
      </p:grpSpPr>
      <p:sp>
        <p:nvSpPr>
          <p:cNvPr id="766" name="Google Shape;766;g1688ddaa0e3_0_1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67" name="Google Shape;767;g1688ddaa0e3_0_172"/>
          <p:cNvSpPr/>
          <p:nvPr/>
        </p:nvSpPr>
        <p:spPr>
          <a:xfrm>
            <a:off x="518200" y="527725"/>
            <a:ext cx="858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Exercise</a:t>
            </a:r>
            <a:endParaRPr b="0" i="0" sz="1400" u="none" cap="none" strike="noStrike">
              <a:solidFill>
                <a:srgbClr val="535353"/>
              </a:solidFill>
              <a:latin typeface="Arial"/>
              <a:ea typeface="Arial"/>
              <a:cs typeface="Arial"/>
              <a:sym typeface="Arial"/>
            </a:endParaRPr>
          </a:p>
        </p:txBody>
      </p:sp>
      <p:sp>
        <p:nvSpPr>
          <p:cNvPr id="768" name="Google Shape;768;g1688ddaa0e3_0_172"/>
          <p:cNvSpPr txBox="1"/>
          <p:nvPr/>
        </p:nvSpPr>
        <p:spPr>
          <a:xfrm>
            <a:off x="1222375" y="1587525"/>
            <a:ext cx="6310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Create a simple high level data  flow diagram that depicts the frontend and backend processes for the Online Pizza Delivery shop.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Example DFD in </a:t>
            </a:r>
            <a:r>
              <a:rPr lang="en-US" u="sng">
                <a:solidFill>
                  <a:schemeClr val="hlink"/>
                </a:solidFill>
                <a:hlinkClick r:id="rId3"/>
              </a:rPr>
              <a:t>Lucid</a:t>
            </a:r>
            <a:r>
              <a:rPr lang="en-US"/>
              <a:t> Chart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2" name="Shape 172"/>
        <p:cNvGrpSpPr/>
        <p:nvPr/>
      </p:nvGrpSpPr>
      <p:grpSpPr>
        <a:xfrm>
          <a:off x="0" y="0"/>
          <a:ext cx="0" cy="0"/>
          <a:chOff x="0" y="0"/>
          <a:chExt cx="0" cy="0"/>
        </a:xfrm>
      </p:grpSpPr>
      <p:sp>
        <p:nvSpPr>
          <p:cNvPr id="173" name="Google Shape;173;p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Objectives</a:t>
            </a:r>
            <a:endParaRPr>
              <a:solidFill>
                <a:schemeClr val="dk1"/>
              </a:solidFill>
            </a:endParaRPr>
          </a:p>
        </p:txBody>
      </p:sp>
      <p:sp>
        <p:nvSpPr>
          <p:cNvPr id="174" name="Google Shape;174;p8"/>
          <p:cNvSpPr txBox="1"/>
          <p:nvPr>
            <p:ph idx="1" type="body"/>
          </p:nvPr>
        </p:nvSpPr>
        <p:spPr>
          <a:xfrm>
            <a:off x="613700" y="1794150"/>
            <a:ext cx="7086600" cy="32211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1000"/>
              </a:spcBef>
              <a:spcAft>
                <a:spcPts val="0"/>
              </a:spcAft>
              <a:buClr>
                <a:schemeClr val="dk1"/>
              </a:buClr>
              <a:buSzPts val="1500"/>
              <a:buChar char="●"/>
            </a:pPr>
            <a:r>
              <a:rPr lang="en-US"/>
              <a:t>Have </a:t>
            </a:r>
            <a:r>
              <a:rPr lang="en-US">
                <a:extLst>
                  <a:ext uri="http://customooxmlschemas.google.com/">
                    <go:slidesCustomData xmlns:go="http://customooxmlschemas.google.com/" textRoundtripDataId="10"/>
                  </a:ext>
                </a:extLst>
              </a:rPr>
              <a:t>hands-on experience in build, integration &amp;</a:t>
            </a:r>
            <a:r>
              <a:rPr lang="en-US"/>
              <a:t> deployment of code.</a:t>
            </a:r>
            <a:endParaRPr>
              <a:solidFill>
                <a:schemeClr val="dk1"/>
              </a:solidFill>
            </a:endParaRPr>
          </a:p>
          <a:p>
            <a:pPr indent="-323850" lvl="0" marL="457200" rtl="0" algn="l">
              <a:lnSpc>
                <a:spcPct val="150000"/>
              </a:lnSpc>
              <a:spcBef>
                <a:spcPts val="1000"/>
              </a:spcBef>
              <a:spcAft>
                <a:spcPts val="0"/>
              </a:spcAft>
              <a:buSzPts val="1500"/>
              <a:buChar char="●"/>
            </a:pPr>
            <a:r>
              <a:rPr lang="en-US"/>
              <a:t>Clear your fundamentals on </a:t>
            </a:r>
            <a:r>
              <a:rPr lang="en-US">
                <a:extLst>
                  <a:ext uri="http://customooxmlschemas.google.com/">
                    <go:slidesCustomData xmlns:go="http://customooxmlschemas.google.com/" textRoundtripDataId="11"/>
                  </a:ext>
                </a:extLst>
              </a:rPr>
              <a:t>DevOps</a:t>
            </a:r>
            <a:r>
              <a:rPr lang="en-US"/>
              <a:t> process flow.</a:t>
            </a:r>
            <a:endParaRPr/>
          </a:p>
          <a:p>
            <a:pPr indent="-323850" lvl="0" marL="457200" rtl="0" algn="l">
              <a:lnSpc>
                <a:spcPct val="150000"/>
              </a:lnSpc>
              <a:spcBef>
                <a:spcPts val="2000"/>
              </a:spcBef>
              <a:spcAft>
                <a:spcPts val="0"/>
              </a:spcAft>
              <a:buSzPts val="1500"/>
              <a:buFont typeface="Arial"/>
              <a:buChar char="●"/>
            </a:pPr>
            <a:r>
              <a:rPr lang="en-US"/>
              <a:t>Understand Software </a:t>
            </a:r>
            <a:r>
              <a:rPr lang="en-US">
                <a:extLst>
                  <a:ext uri="http://customooxmlschemas.google.com/">
                    <go:slidesCustomData xmlns:go="http://customooxmlschemas.google.com/" textRoundtripDataId="12"/>
                  </a:ext>
                </a:extLst>
              </a:rPr>
              <a:t>and Its development lifecycle</a:t>
            </a:r>
            <a:r>
              <a:rPr lang="en-US"/>
              <a:t>.</a:t>
            </a:r>
            <a:endParaRPr/>
          </a:p>
          <a:p>
            <a:pPr indent="-323850" lvl="0" marL="457200" rtl="0" algn="l">
              <a:lnSpc>
                <a:spcPct val="150000"/>
              </a:lnSpc>
              <a:spcBef>
                <a:spcPts val="2000"/>
              </a:spcBef>
              <a:spcAft>
                <a:spcPts val="0"/>
              </a:spcAft>
              <a:buSzPts val="1500"/>
              <a:buFont typeface="Arial"/>
              <a:buChar char="●"/>
            </a:pPr>
            <a:r>
              <a:rPr lang="en-US"/>
              <a:t>Discuss software development process with various stakeholders and learn to document them as a Business Analyst.</a:t>
            </a:r>
            <a:endParaRPr/>
          </a:p>
          <a:p>
            <a:pPr indent="-228600" lvl="0" marL="457200" rtl="0" algn="l">
              <a:lnSpc>
                <a:spcPct val="150000"/>
              </a:lnSpc>
              <a:spcBef>
                <a:spcPts val="2000"/>
              </a:spcBef>
              <a:spcAft>
                <a:spcPts val="0"/>
              </a:spcAft>
              <a:buSzPts val="1500"/>
              <a:buFont typeface="Arial"/>
              <a:buNone/>
            </a:pPr>
            <a:r>
              <a:t/>
            </a:r>
            <a:endParaRPr/>
          </a:p>
          <a:p>
            <a:pPr indent="-228600" lvl="0" marL="457200" rtl="0" algn="l">
              <a:lnSpc>
                <a:spcPct val="150000"/>
              </a:lnSpc>
              <a:spcBef>
                <a:spcPts val="2000"/>
              </a:spcBef>
              <a:spcAft>
                <a:spcPts val="1000"/>
              </a:spcAft>
              <a:buSzPts val="1500"/>
              <a:buNone/>
            </a:pPr>
            <a:r>
              <a:t/>
            </a:r>
            <a:endParaRPr>
              <a:solidFill>
                <a:schemeClr val="dk1"/>
              </a:solidFill>
            </a:endParaRPr>
          </a:p>
        </p:txBody>
      </p:sp>
      <p:sp>
        <p:nvSpPr>
          <p:cNvPr id="175" name="Google Shape;175;p8"/>
          <p:cNvSpPr txBox="1"/>
          <p:nvPr>
            <p:ph idx="1" type="body"/>
          </p:nvPr>
        </p:nvSpPr>
        <p:spPr>
          <a:xfrm>
            <a:off x="613700" y="1289500"/>
            <a:ext cx="7806000" cy="3771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500"/>
              <a:buNone/>
            </a:pPr>
            <a:r>
              <a:rPr b="1" lang="en-US" sz="1800">
                <a:solidFill>
                  <a:schemeClr val="accent1"/>
                </a:solidFill>
              </a:rPr>
              <a:t>At the end of this course you will be able to:</a:t>
            </a:r>
            <a:endParaRPr b="1" sz="1800">
              <a:solidFill>
                <a:schemeClr val="accent1"/>
              </a:solidFill>
            </a:endParaRPr>
          </a:p>
        </p:txBody>
      </p:sp>
      <p:sp>
        <p:nvSpPr>
          <p:cNvPr id="176" name="Google Shape;176;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Effect filter="fade" transition="in">
                                      <p:cBhvr>
                                        <p:cTn dur="1000"/>
                                        <p:tgtEl>
                                          <p:spTgt spid="1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Effect filter="fade" transition="in">
                                      <p:cBhvr>
                                        <p:cTn dur="1000"/>
                                        <p:tgtEl>
                                          <p:spTgt spid="1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animEffect filter="fade" transition="in">
                                      <p:cBhvr>
                                        <p:cTn dur="1000"/>
                                        <p:tgtEl>
                                          <p:spTgt spid="1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5" st="5"/>
                                            </p:txEl>
                                          </p:spTgt>
                                        </p:tgtEl>
                                        <p:attrNameLst>
                                          <p:attrName>style.visibility</p:attrName>
                                        </p:attrNameLst>
                                      </p:cBhvr>
                                      <p:to>
                                        <p:strVal val="visible"/>
                                      </p:to>
                                    </p:set>
                                    <p:animEffect filter="fade" transition="in">
                                      <p:cBhvr>
                                        <p:cTn dur="1000"/>
                                        <p:tgtEl>
                                          <p:spTgt spid="17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2" name="Shape 772"/>
        <p:cNvGrpSpPr/>
        <p:nvPr/>
      </p:nvGrpSpPr>
      <p:grpSpPr>
        <a:xfrm>
          <a:off x="0" y="0"/>
          <a:ext cx="0" cy="0"/>
          <a:chOff x="0" y="0"/>
          <a:chExt cx="0" cy="0"/>
        </a:xfrm>
      </p:grpSpPr>
      <p:sp>
        <p:nvSpPr>
          <p:cNvPr id="773" name="Google Shape;77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74" name="Google Shape;774;p60"/>
          <p:cNvSpPr txBox="1"/>
          <p:nvPr>
            <p:ph type="title"/>
          </p:nvPr>
        </p:nvSpPr>
        <p:spPr>
          <a:xfrm>
            <a:off x="623400" y="1736895"/>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90000"/>
              </a:lnSpc>
              <a:spcBef>
                <a:spcPts val="0"/>
              </a:spcBef>
              <a:spcAft>
                <a:spcPts val="0"/>
              </a:spcAft>
              <a:buSzPts val="2000"/>
              <a:buNone/>
            </a:pPr>
            <a:r>
              <a:t/>
            </a:r>
            <a:endParaRPr/>
          </a:p>
          <a:p>
            <a:pPr indent="0" lvl="0" marL="0" rtl="0" algn="l">
              <a:lnSpc>
                <a:spcPct val="90000"/>
              </a:lnSpc>
              <a:spcBef>
                <a:spcPts val="0"/>
              </a:spcBef>
              <a:spcAft>
                <a:spcPts val="0"/>
              </a:spcAft>
              <a:buSzPts val="2000"/>
              <a:buNone/>
            </a:pPr>
            <a:r>
              <a:t/>
            </a:r>
            <a:endParaRPr sz="2700">
              <a:solidFill>
                <a:schemeClr val="dk1"/>
              </a:solidFill>
            </a:endParaRPr>
          </a:p>
          <a:p>
            <a:pPr indent="0" lvl="0" marL="0" rtl="0" algn="l">
              <a:lnSpc>
                <a:spcPct val="90000"/>
              </a:lnSpc>
              <a:spcBef>
                <a:spcPts val="0"/>
              </a:spcBef>
              <a:spcAft>
                <a:spcPts val="0"/>
              </a:spcAft>
              <a:buSzPts val="2000"/>
              <a:buNone/>
            </a:pPr>
            <a:r>
              <a:rPr b="0" lang="en-US" sz="4400">
                <a:solidFill>
                  <a:schemeClr val="dk1"/>
                </a:solidFill>
              </a:rPr>
              <a:t>Dev Fundamentals: CI/CD &amp; DevOps</a:t>
            </a:r>
            <a:endParaRPr b="0" sz="4400">
              <a:solidFill>
                <a:schemeClr val="dk1"/>
              </a:solidFill>
            </a:endParaRPr>
          </a:p>
        </p:txBody>
      </p:sp>
      <p:cxnSp>
        <p:nvCxnSpPr>
          <p:cNvPr id="775" name="Google Shape;775;p60"/>
          <p:cNvCxnSpPr/>
          <p:nvPr/>
        </p:nvCxnSpPr>
        <p:spPr>
          <a:xfrm>
            <a:off x="443753" y="2514600"/>
            <a:ext cx="8498541" cy="13447"/>
          </a:xfrm>
          <a:prstGeom prst="straightConnector1">
            <a:avLst/>
          </a:prstGeom>
          <a:noFill/>
          <a:ln cap="flat" cmpd="sng" w="57150">
            <a:solidFill>
              <a:schemeClr val="accent2"/>
            </a:solidFill>
            <a:prstDash val="solid"/>
            <a:round/>
            <a:headEnd len="sm" w="sm" type="none"/>
            <a:tailEnd len="sm" w="sm" type="none"/>
          </a:ln>
        </p:spPr>
      </p:cxnSp>
      <p:sp>
        <p:nvSpPr>
          <p:cNvPr id="776" name="Google Shape;776;p60"/>
          <p:cNvSpPr/>
          <p:nvPr/>
        </p:nvSpPr>
        <p:spPr>
          <a:xfrm>
            <a:off x="719910" y="2733052"/>
            <a:ext cx="608371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535353"/>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80" name="Shape 780"/>
        <p:cNvGrpSpPr/>
        <p:nvPr/>
      </p:nvGrpSpPr>
      <p:grpSpPr>
        <a:xfrm>
          <a:off x="0" y="0"/>
          <a:ext cx="0" cy="0"/>
          <a:chOff x="0" y="0"/>
          <a:chExt cx="0" cy="0"/>
        </a:xfrm>
      </p:grpSpPr>
      <p:sp>
        <p:nvSpPr>
          <p:cNvPr id="781" name="Google Shape;781;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82" name="Google Shape;782;p61"/>
          <p:cNvSpPr/>
          <p:nvPr/>
        </p:nvSpPr>
        <p:spPr>
          <a:xfrm>
            <a:off x="518204" y="527734"/>
            <a:ext cx="608371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Why  DevOps ?</a:t>
            </a:r>
            <a:endParaRPr b="0" i="0" sz="1400" u="none" cap="none" strike="noStrike">
              <a:solidFill>
                <a:srgbClr val="535353"/>
              </a:solidFill>
              <a:latin typeface="Arial"/>
              <a:ea typeface="Arial"/>
              <a:cs typeface="Arial"/>
              <a:sym typeface="Arial"/>
            </a:endParaRPr>
          </a:p>
        </p:txBody>
      </p:sp>
      <p:sp>
        <p:nvSpPr>
          <p:cNvPr id="783" name="Google Shape;783;p61"/>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17500" lvl="0" marL="457200" rtl="0" algn="l">
              <a:lnSpc>
                <a:spcPct val="150000"/>
              </a:lnSpc>
              <a:spcBef>
                <a:spcPts val="0"/>
              </a:spcBef>
              <a:spcAft>
                <a:spcPts val="0"/>
              </a:spcAft>
              <a:buSzPts val="1400"/>
              <a:buChar char="●"/>
            </a:pPr>
            <a:r>
              <a:rPr lang="en-US" sz="1400"/>
              <a:t>Are you troubled by the strange ways your organization delivers software ?</a:t>
            </a:r>
            <a:endParaRPr sz="1400"/>
          </a:p>
          <a:p>
            <a:pPr indent="-317500" lvl="0" marL="457200" rtl="0" algn="l">
              <a:lnSpc>
                <a:spcPct val="150000"/>
              </a:lnSpc>
              <a:spcBef>
                <a:spcPts val="0"/>
              </a:spcBef>
              <a:spcAft>
                <a:spcPts val="0"/>
              </a:spcAft>
              <a:buSzPts val="1400"/>
              <a:buChar char="●"/>
            </a:pPr>
            <a:r>
              <a:rPr lang="en-US" sz="1400"/>
              <a:t>Do you experience feelings of dread when preparing long painful application release?</a:t>
            </a:r>
            <a:endParaRPr sz="1400"/>
          </a:p>
          <a:p>
            <a:pPr indent="-317500" lvl="0" marL="457200" rtl="0" algn="l">
              <a:lnSpc>
                <a:spcPct val="150000"/>
              </a:lnSpc>
              <a:spcBef>
                <a:spcPts val="0"/>
              </a:spcBef>
              <a:spcAft>
                <a:spcPts val="0"/>
              </a:spcAft>
              <a:buSzPts val="1400"/>
              <a:buChar char="●"/>
            </a:pPr>
            <a:r>
              <a:rPr lang="en-US" sz="1400"/>
              <a:t>Have you or your co-worker experienced buggy , unstable services after deployment?</a:t>
            </a:r>
            <a:endParaRPr sz="1400"/>
          </a:p>
          <a:p>
            <a:pPr indent="-317500" lvl="0" marL="457200" rtl="0" algn="l">
              <a:lnSpc>
                <a:spcPct val="150000"/>
              </a:lnSpc>
              <a:spcBef>
                <a:spcPts val="0"/>
              </a:spcBef>
              <a:spcAft>
                <a:spcPts val="0"/>
              </a:spcAft>
              <a:buSzPts val="1400"/>
              <a:buChar char="●"/>
            </a:pPr>
            <a:r>
              <a:rPr lang="en-US" sz="1400"/>
              <a:t>Does it take day, weeks or months to build and deploy a application ?</a:t>
            </a:r>
            <a:endParaRPr sz="1400"/>
          </a:p>
          <a:p>
            <a:pPr indent="0" lvl="0" marL="457200" rtl="0" algn="l">
              <a:lnSpc>
                <a:spcPct val="150000"/>
              </a:lnSpc>
              <a:spcBef>
                <a:spcPts val="0"/>
              </a:spcBef>
              <a:spcAft>
                <a:spcPts val="0"/>
              </a:spcAft>
              <a:buNone/>
            </a:pPr>
            <a:r>
              <a:t/>
            </a:r>
            <a:endParaRPr sz="1400"/>
          </a:p>
          <a:p>
            <a:pPr indent="0" lvl="0" marL="457200" rtl="0" algn="l">
              <a:lnSpc>
                <a:spcPct val="150000"/>
              </a:lnSpc>
              <a:spcBef>
                <a:spcPts val="0"/>
              </a:spcBef>
              <a:spcAft>
                <a:spcPts val="0"/>
              </a:spcAft>
              <a:buNone/>
            </a:pPr>
            <a:r>
              <a:rPr lang="en-US" sz="1400"/>
              <a:t> </a:t>
            </a:r>
            <a:r>
              <a:rPr lang="en-US" sz="1900"/>
              <a:t>   If your answer is </a:t>
            </a:r>
            <a:r>
              <a:rPr b="1" lang="en-US" sz="1900"/>
              <a:t>YES</a:t>
            </a:r>
            <a:r>
              <a:rPr lang="en-US" sz="1900"/>
              <a:t> </a:t>
            </a:r>
            <a:endParaRPr sz="1900"/>
          </a:p>
          <a:p>
            <a:pPr indent="0" lvl="0" marL="457200" rtl="0" algn="l">
              <a:lnSpc>
                <a:spcPct val="150000"/>
              </a:lnSpc>
              <a:spcBef>
                <a:spcPts val="0"/>
              </a:spcBef>
              <a:spcAft>
                <a:spcPts val="0"/>
              </a:spcAft>
              <a:buNone/>
            </a:pPr>
            <a:r>
              <a:rPr lang="en-US" sz="1800"/>
              <a:t>You need </a:t>
            </a:r>
            <a:r>
              <a:rPr b="1" lang="en-US" sz="1800"/>
              <a:t>DevOps</a:t>
            </a:r>
            <a:endParaRPr b="1" sz="18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87" name="Shape 787"/>
        <p:cNvGrpSpPr/>
        <p:nvPr/>
      </p:nvGrpSpPr>
      <p:grpSpPr>
        <a:xfrm>
          <a:off x="0" y="0"/>
          <a:ext cx="0" cy="0"/>
          <a:chOff x="0" y="0"/>
          <a:chExt cx="0" cy="0"/>
        </a:xfrm>
      </p:grpSpPr>
      <p:sp>
        <p:nvSpPr>
          <p:cNvPr id="788" name="Google Shape;788;g16eb56962f1_0_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89" name="Google Shape;789;g16eb56962f1_0_76"/>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535353"/>
                </a:solidFill>
                <a:latin typeface="Arial"/>
                <a:ea typeface="Arial"/>
                <a:cs typeface="Arial"/>
                <a:sym typeface="Arial"/>
              </a:rPr>
              <a:t>What are we going to learn? </a:t>
            </a:r>
            <a:endParaRPr b="0" i="0" sz="1400" u="none" cap="none" strike="noStrike">
              <a:solidFill>
                <a:srgbClr val="535353"/>
              </a:solidFill>
              <a:latin typeface="Arial"/>
              <a:ea typeface="Arial"/>
              <a:cs typeface="Arial"/>
              <a:sym typeface="Arial"/>
            </a:endParaRPr>
          </a:p>
        </p:txBody>
      </p:sp>
      <p:sp>
        <p:nvSpPr>
          <p:cNvPr id="790" name="Google Shape;790;g16eb56962f1_0_76"/>
          <p:cNvSpPr txBox="1"/>
          <p:nvPr>
            <p:ph idx="1" type="body"/>
          </p:nvPr>
        </p:nvSpPr>
        <p:spPr>
          <a:xfrm>
            <a:off x="613700" y="1471300"/>
            <a:ext cx="4401000" cy="1195800"/>
          </a:xfrm>
          <a:prstGeom prst="rect">
            <a:avLst/>
          </a:prstGeom>
          <a:noFill/>
          <a:ln>
            <a:noFill/>
          </a:ln>
        </p:spPr>
        <p:txBody>
          <a:bodyPr anchorCtr="0" anchor="t" bIns="91400" lIns="91400" spcFirstLastPara="1" rIns="91400" wrap="square" tIns="91400">
            <a:noAutofit/>
          </a:bodyPr>
          <a:lstStyle/>
          <a:p>
            <a:pPr indent="-317500" lvl="0" marL="457200" rtl="0" algn="l">
              <a:lnSpc>
                <a:spcPct val="150000"/>
              </a:lnSpc>
              <a:spcBef>
                <a:spcPts val="0"/>
              </a:spcBef>
              <a:spcAft>
                <a:spcPts val="0"/>
              </a:spcAft>
              <a:buSzPts val="1400"/>
              <a:buChar char="●"/>
            </a:pPr>
            <a:r>
              <a:rPr lang="en-US" sz="1400"/>
              <a:t>Devops Fundamentals</a:t>
            </a:r>
            <a:endParaRPr sz="1400"/>
          </a:p>
          <a:p>
            <a:pPr indent="-317500" lvl="0" marL="457200" rtl="0" algn="l">
              <a:lnSpc>
                <a:spcPct val="150000"/>
              </a:lnSpc>
              <a:spcBef>
                <a:spcPts val="0"/>
              </a:spcBef>
              <a:spcAft>
                <a:spcPts val="0"/>
              </a:spcAft>
              <a:buSzPts val="1400"/>
              <a:buChar char="●"/>
            </a:pPr>
            <a:r>
              <a:rPr lang="en-US" sz="1400"/>
              <a:t>CI/CD</a:t>
            </a:r>
            <a:endParaRPr sz="1400"/>
          </a:p>
          <a:p>
            <a:pPr indent="-317500" lvl="0" marL="457200" rtl="0" algn="l">
              <a:lnSpc>
                <a:spcPct val="150000"/>
              </a:lnSpc>
              <a:spcBef>
                <a:spcPts val="0"/>
              </a:spcBef>
              <a:spcAft>
                <a:spcPts val="0"/>
              </a:spcAft>
              <a:buSzPts val="1400"/>
              <a:buChar char="●"/>
            </a:pPr>
            <a:r>
              <a:rPr lang="en-US" sz="1400"/>
              <a:t>Automated b</a:t>
            </a:r>
            <a:r>
              <a:rPr lang="en-US" sz="1400">
                <a:extLst>
                  <a:ext uri="http://customooxmlschemas.google.com/">
                    <go:slidesCustomData xmlns:go="http://customooxmlschemas.google.com/" textRoundtripDataId="54"/>
                  </a:ext>
                </a:extLst>
              </a:rPr>
              <a:t>uilds, testing </a:t>
            </a:r>
            <a:r>
              <a:rPr lang="en-US" sz="1400"/>
              <a:t>and deploying code</a:t>
            </a:r>
            <a:endParaRPr sz="1400"/>
          </a:p>
          <a:p>
            <a:pPr indent="0" lvl="0" marL="133350" rtl="0" algn="l">
              <a:lnSpc>
                <a:spcPct val="150000"/>
              </a:lnSpc>
              <a:spcBef>
                <a:spcPts val="0"/>
              </a:spcBef>
              <a:spcAft>
                <a:spcPts val="0"/>
              </a:spcAft>
              <a:buSzPts val="1500"/>
              <a:buNone/>
            </a:pPr>
            <a:r>
              <a:t/>
            </a:r>
            <a:endParaRPr/>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791" name="Google Shape;791;g16eb56962f1_0_76"/>
          <p:cNvPicPr preferRelativeResize="0"/>
          <p:nvPr/>
        </p:nvPicPr>
        <p:blipFill>
          <a:blip r:embed="rId3">
            <a:alphaModFix/>
          </a:blip>
          <a:stretch>
            <a:fillRect/>
          </a:stretch>
        </p:blipFill>
        <p:spPr>
          <a:xfrm>
            <a:off x="4806700" y="1316034"/>
            <a:ext cx="3824499" cy="286701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95" name="Shape 795"/>
        <p:cNvGrpSpPr/>
        <p:nvPr/>
      </p:nvGrpSpPr>
      <p:grpSpPr>
        <a:xfrm>
          <a:off x="0" y="0"/>
          <a:ext cx="0" cy="0"/>
          <a:chOff x="0" y="0"/>
          <a:chExt cx="0" cy="0"/>
        </a:xfrm>
      </p:grpSpPr>
      <p:sp>
        <p:nvSpPr>
          <p:cNvPr id="796" name="Google Shape;796;g16eb56962f1_0_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797" name="Google Shape;797;g16eb56962f1_0_82"/>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Continuous Integration</a:t>
            </a:r>
            <a:endParaRPr b="0" i="0" sz="1400" u="none" cap="none" strike="noStrike">
              <a:solidFill>
                <a:srgbClr val="535353"/>
              </a:solidFill>
              <a:latin typeface="Arial"/>
              <a:ea typeface="Arial"/>
              <a:cs typeface="Arial"/>
              <a:sym typeface="Arial"/>
            </a:endParaRPr>
          </a:p>
        </p:txBody>
      </p:sp>
      <p:sp>
        <p:nvSpPr>
          <p:cNvPr id="798" name="Google Shape;798;g16eb56962f1_0_82"/>
          <p:cNvSpPr txBox="1"/>
          <p:nvPr>
            <p:ph idx="1" type="body"/>
          </p:nvPr>
        </p:nvSpPr>
        <p:spPr>
          <a:xfrm>
            <a:off x="613700" y="1471300"/>
            <a:ext cx="4483500" cy="3221100"/>
          </a:xfrm>
          <a:prstGeom prst="rect">
            <a:avLst/>
          </a:prstGeom>
          <a:noFill/>
          <a:ln>
            <a:noFill/>
          </a:ln>
        </p:spPr>
        <p:txBody>
          <a:bodyPr anchorCtr="0" anchor="t" bIns="91400" lIns="91400" spcFirstLastPara="1" rIns="91400" wrap="square" tIns="91400">
            <a:noAutofit/>
          </a:bodyPr>
          <a:lstStyle/>
          <a:p>
            <a:pPr indent="0" lvl="0" marL="457200" rtl="0" algn="l">
              <a:lnSpc>
                <a:spcPct val="150000"/>
              </a:lnSpc>
              <a:spcBef>
                <a:spcPts val="0"/>
              </a:spcBef>
              <a:spcAft>
                <a:spcPts val="0"/>
              </a:spcAft>
              <a:buNone/>
            </a:pPr>
            <a:r>
              <a:t/>
            </a:r>
            <a:endParaRPr sz="1400"/>
          </a:p>
          <a:p>
            <a:pPr indent="0" lvl="0" marL="457200" rtl="0" algn="l">
              <a:lnSpc>
                <a:spcPct val="150000"/>
              </a:lnSpc>
              <a:spcBef>
                <a:spcPts val="0"/>
              </a:spcBef>
              <a:spcAft>
                <a:spcPts val="0"/>
              </a:spcAft>
              <a:buNone/>
            </a:pPr>
            <a:r>
              <a:rPr lang="en-US" sz="1400">
                <a:solidFill>
                  <a:srgbClr val="51565E"/>
                </a:solidFill>
                <a:highlight>
                  <a:srgbClr val="FFFFFF"/>
                </a:highlight>
              </a:rPr>
              <a:t>Continuous Integration (CI) is a DevOps software development practice that enables the developers to merge their code changes in the central repository. That way, automated builds and tests can be run. </a:t>
            </a:r>
            <a:endParaRPr sz="1400"/>
          </a:p>
          <a:p>
            <a:pPr indent="0" lvl="0" marL="133350" rtl="0" algn="l">
              <a:lnSpc>
                <a:spcPct val="150000"/>
              </a:lnSpc>
              <a:spcBef>
                <a:spcPts val="0"/>
              </a:spcBef>
              <a:spcAft>
                <a:spcPts val="0"/>
              </a:spcAft>
              <a:buSzPts val="1500"/>
              <a:buNone/>
            </a:pPr>
            <a:r>
              <a:t/>
            </a:r>
            <a:endParaRPr/>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799" name="Google Shape;799;g16eb56962f1_0_82"/>
          <p:cNvPicPr preferRelativeResize="0"/>
          <p:nvPr/>
        </p:nvPicPr>
        <p:blipFill>
          <a:blip r:embed="rId3">
            <a:alphaModFix/>
          </a:blip>
          <a:stretch>
            <a:fillRect/>
          </a:stretch>
        </p:blipFill>
        <p:spPr>
          <a:xfrm>
            <a:off x="4902125" y="1751488"/>
            <a:ext cx="4203350" cy="26607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03" name="Shape 803"/>
        <p:cNvGrpSpPr/>
        <p:nvPr/>
      </p:nvGrpSpPr>
      <p:grpSpPr>
        <a:xfrm>
          <a:off x="0" y="0"/>
          <a:ext cx="0" cy="0"/>
          <a:chOff x="0" y="0"/>
          <a:chExt cx="0" cy="0"/>
        </a:xfrm>
      </p:grpSpPr>
      <p:sp>
        <p:nvSpPr>
          <p:cNvPr id="804" name="Google Shape;804;g16eb56962f1_0_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805" name="Google Shape;805;g16eb56962f1_0_88"/>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Continuous Deployment</a:t>
            </a:r>
            <a:endParaRPr b="0" i="0" sz="1400" u="none" cap="none" strike="noStrike">
              <a:solidFill>
                <a:srgbClr val="535353"/>
              </a:solidFill>
              <a:latin typeface="Arial"/>
              <a:ea typeface="Arial"/>
              <a:cs typeface="Arial"/>
              <a:sym typeface="Arial"/>
            </a:endParaRPr>
          </a:p>
        </p:txBody>
      </p:sp>
      <p:sp>
        <p:nvSpPr>
          <p:cNvPr id="806" name="Google Shape;806;g16eb56962f1_0_88"/>
          <p:cNvSpPr txBox="1"/>
          <p:nvPr>
            <p:ph idx="1" type="body"/>
          </p:nvPr>
        </p:nvSpPr>
        <p:spPr>
          <a:xfrm>
            <a:off x="613700" y="1471300"/>
            <a:ext cx="8272800" cy="3221100"/>
          </a:xfrm>
          <a:prstGeom prst="rect">
            <a:avLst/>
          </a:prstGeom>
          <a:noFill/>
          <a:ln>
            <a:noFill/>
          </a:ln>
        </p:spPr>
        <p:txBody>
          <a:bodyPr anchorCtr="0" anchor="t" bIns="91400" lIns="91400" spcFirstLastPara="1" rIns="91400" wrap="square" tIns="91400">
            <a:noAutofit/>
          </a:bodyPr>
          <a:lstStyle/>
          <a:p>
            <a:pPr indent="0" lvl="0" marL="457200" rtl="0" algn="l">
              <a:lnSpc>
                <a:spcPct val="150000"/>
              </a:lnSpc>
              <a:spcBef>
                <a:spcPts val="0"/>
              </a:spcBef>
              <a:spcAft>
                <a:spcPts val="0"/>
              </a:spcAft>
              <a:buNone/>
            </a:pPr>
            <a:r>
              <a:rPr lang="en-US" sz="1400">
                <a:solidFill>
                  <a:srgbClr val="51565E"/>
                </a:solidFill>
                <a:highlight>
                  <a:srgbClr val="FFFFFF"/>
                </a:highlight>
              </a:rPr>
              <a:t>Continuous Delivery (CD) is a DevOps practice that refers to the building, testing, and delivering improvements to the software code. The phase is referred to as the extension of the Continuous Integration phase to make sure that new changes can be released to the customers quickly in </a:t>
            </a:r>
            <a:r>
              <a:rPr lang="en-US" sz="1400">
                <a:solidFill>
                  <a:srgbClr val="51565E"/>
                </a:solidFill>
                <a:highlight>
                  <a:srgbClr val="FFFFFF"/>
                </a:highlight>
              </a:rPr>
              <a:t>a substantial </a:t>
            </a:r>
            <a:r>
              <a:rPr lang="en-US" sz="1400">
                <a:solidFill>
                  <a:srgbClr val="51565E"/>
                </a:solidFill>
                <a:highlight>
                  <a:srgbClr val="FFFFFF"/>
                </a:highlight>
              </a:rPr>
              <a:t>manner. </a:t>
            </a:r>
            <a:endParaRPr sz="1600"/>
          </a:p>
          <a:p>
            <a:pPr indent="0" lvl="0" marL="133350" rtl="0" algn="l">
              <a:lnSpc>
                <a:spcPct val="150000"/>
              </a:lnSpc>
              <a:spcBef>
                <a:spcPts val="0"/>
              </a:spcBef>
              <a:spcAft>
                <a:spcPts val="0"/>
              </a:spcAft>
              <a:buSzPts val="1500"/>
              <a:buNone/>
            </a:pPr>
            <a:r>
              <a:t/>
            </a:r>
            <a:endParaRPr/>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807" name="Google Shape;807;g16eb56962f1_0_88"/>
          <p:cNvPicPr preferRelativeResize="0"/>
          <p:nvPr/>
        </p:nvPicPr>
        <p:blipFill>
          <a:blip r:embed="rId3">
            <a:alphaModFix/>
          </a:blip>
          <a:stretch>
            <a:fillRect/>
          </a:stretch>
        </p:blipFill>
        <p:spPr>
          <a:xfrm>
            <a:off x="1729950" y="2788800"/>
            <a:ext cx="6435800" cy="21816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1" name="Shape 811"/>
        <p:cNvGrpSpPr/>
        <p:nvPr/>
      </p:nvGrpSpPr>
      <p:grpSpPr>
        <a:xfrm>
          <a:off x="0" y="0"/>
          <a:ext cx="0" cy="0"/>
          <a:chOff x="0" y="0"/>
          <a:chExt cx="0" cy="0"/>
        </a:xfrm>
      </p:grpSpPr>
      <p:sp>
        <p:nvSpPr>
          <p:cNvPr id="812" name="Google Shape;812;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813" name="Google Shape;813;p69"/>
          <p:cNvSpPr/>
          <p:nvPr/>
        </p:nvSpPr>
        <p:spPr>
          <a:xfrm>
            <a:off x="518204" y="527734"/>
            <a:ext cx="14414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CI/CD</a:t>
            </a:r>
            <a:endParaRPr b="0" i="0" sz="3600" u="none" cap="none" strike="noStrike">
              <a:solidFill>
                <a:schemeClr val="lt2"/>
              </a:solidFill>
              <a:latin typeface="Arial"/>
              <a:ea typeface="Arial"/>
              <a:cs typeface="Arial"/>
              <a:sym typeface="Arial"/>
            </a:endParaRPr>
          </a:p>
        </p:txBody>
      </p:sp>
      <p:pic>
        <p:nvPicPr>
          <p:cNvPr descr="Continuous Deployment - Scaled Agile Framework" id="814" name="Google Shape;814;p69"/>
          <p:cNvPicPr preferRelativeResize="0"/>
          <p:nvPr/>
        </p:nvPicPr>
        <p:blipFill rotWithShape="1">
          <a:blip r:embed="rId3">
            <a:alphaModFix/>
          </a:blip>
          <a:srcRect b="0" l="0" r="0" t="0"/>
          <a:stretch/>
        </p:blipFill>
        <p:spPr>
          <a:xfrm>
            <a:off x="1377107" y="1413381"/>
            <a:ext cx="6661953" cy="2718078"/>
          </a:xfrm>
          <a:prstGeom prst="rect">
            <a:avLst/>
          </a:prstGeom>
          <a:noFill/>
          <a:ln>
            <a:noFill/>
          </a:ln>
        </p:spPr>
      </p:pic>
      <p:sp>
        <p:nvSpPr>
          <p:cNvPr id="815" name="Google Shape;815;p69"/>
          <p:cNvSpPr txBox="1"/>
          <p:nvPr/>
        </p:nvSpPr>
        <p:spPr>
          <a:xfrm>
            <a:off x="1959624" y="4709528"/>
            <a:ext cx="2899823" cy="433923"/>
          </a:xfrm>
          <a:prstGeom prst="rect">
            <a:avLst/>
          </a:prstGeom>
          <a:noFill/>
          <a:ln>
            <a:noFill/>
          </a:ln>
        </p:spPr>
        <p:txBody>
          <a:bodyPr anchorCtr="0" anchor="t" bIns="146275" lIns="182850" spcFirstLastPara="1" rIns="182850" wrap="square" tIns="146275">
            <a:spAutoFit/>
          </a:bodyPr>
          <a:lstStyle/>
          <a:p>
            <a:pPr indent="0" lvl="0" marL="0" marR="0" rtl="0" algn="l">
              <a:lnSpc>
                <a:spcPct val="90000"/>
              </a:lnSpc>
              <a:spcBef>
                <a:spcPts val="0"/>
              </a:spcBef>
              <a:spcAft>
                <a:spcPts val="0"/>
              </a:spcAft>
              <a:buClr>
                <a:srgbClr val="000000"/>
              </a:buClr>
              <a:buSzPts val="1000"/>
              <a:buFont typeface="Arial"/>
              <a:buNone/>
            </a:pPr>
            <a:r>
              <a:rPr b="0" i="1" lang="en-US" sz="1000" u="none" cap="none" strike="noStrike">
                <a:solidFill>
                  <a:srgbClr val="202020"/>
                </a:solidFill>
                <a:latin typeface="Quattrocento Sans"/>
                <a:ea typeface="Quattrocento Sans"/>
                <a:cs typeface="Quattrocento Sans"/>
                <a:sym typeface="Quattrocento Sans"/>
              </a:rPr>
              <a:t>Source: </a:t>
            </a:r>
            <a:r>
              <a:rPr b="0" i="1" lang="en-US" sz="1000" u="sng" cap="none" strike="noStrike">
                <a:solidFill>
                  <a:srgbClr val="202020"/>
                </a:solidFill>
                <a:latin typeface="Quattrocento Sans"/>
                <a:ea typeface="Quattrocento Sans"/>
                <a:cs typeface="Quattrocento Sans"/>
                <a:sym typeface="Quattrocento Sans"/>
                <a:hlinkClick r:id="rId4">
                  <a:extLst>
                    <a:ext uri="{A12FA001-AC4F-418D-AE19-62706E023703}">
                      <ahyp:hlinkClr val="tx"/>
                    </a:ext>
                  </a:extLst>
                </a:hlinkClick>
              </a:rPr>
              <a:t>https://puppetlabs.com/</a:t>
            </a:r>
            <a:endParaRPr b="0" i="1" sz="1000" u="none" cap="none" strike="noStrike">
              <a:solidFill>
                <a:srgbClr val="202020"/>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5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9" name="Shape 819"/>
        <p:cNvGrpSpPr/>
        <p:nvPr/>
      </p:nvGrpSpPr>
      <p:grpSpPr>
        <a:xfrm>
          <a:off x="0" y="0"/>
          <a:ext cx="0" cy="0"/>
          <a:chOff x="0" y="0"/>
          <a:chExt cx="0" cy="0"/>
        </a:xfrm>
      </p:grpSpPr>
      <p:sp>
        <p:nvSpPr>
          <p:cNvPr id="820" name="Google Shape;820;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821" name="Google Shape;821;p62"/>
          <p:cNvSpPr/>
          <p:nvPr/>
        </p:nvSpPr>
        <p:spPr>
          <a:xfrm>
            <a:off x="518204" y="527734"/>
            <a:ext cx="40062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535353"/>
                </a:solidFill>
                <a:latin typeface="Arial"/>
                <a:ea typeface="Arial"/>
                <a:cs typeface="Arial"/>
                <a:sym typeface="Arial"/>
              </a:rPr>
              <a:t>The Devops Story </a:t>
            </a:r>
            <a:endParaRPr b="0" i="0" sz="1400" u="none" cap="none" strike="noStrike">
              <a:solidFill>
                <a:srgbClr val="535353"/>
              </a:solidFill>
              <a:latin typeface="Arial"/>
              <a:ea typeface="Arial"/>
              <a:cs typeface="Arial"/>
              <a:sym typeface="Arial"/>
            </a:endParaRPr>
          </a:p>
        </p:txBody>
      </p:sp>
      <p:sp>
        <p:nvSpPr>
          <p:cNvPr id="822" name="Google Shape;822;p62"/>
          <p:cNvSpPr/>
          <p:nvPr/>
        </p:nvSpPr>
        <p:spPr>
          <a:xfrm>
            <a:off x="3104812" y="1294141"/>
            <a:ext cx="33970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2"/>
                </a:solidFill>
                <a:latin typeface="Arial"/>
                <a:ea typeface="Arial"/>
                <a:cs typeface="Arial"/>
                <a:sym typeface="Arial"/>
              </a:rPr>
              <a:t>Traditional Development and Operations</a:t>
            </a:r>
            <a:endParaRPr b="0" i="0" sz="1400" u="none" cap="none" strike="noStrike">
              <a:solidFill>
                <a:srgbClr val="000000"/>
              </a:solidFill>
              <a:latin typeface="Arial"/>
              <a:ea typeface="Arial"/>
              <a:cs typeface="Arial"/>
              <a:sym typeface="Arial"/>
            </a:endParaRPr>
          </a:p>
        </p:txBody>
      </p:sp>
      <p:grpSp>
        <p:nvGrpSpPr>
          <p:cNvPr id="823" name="Google Shape;823;p62"/>
          <p:cNvGrpSpPr/>
          <p:nvPr/>
        </p:nvGrpSpPr>
        <p:grpSpPr>
          <a:xfrm>
            <a:off x="292178" y="2604232"/>
            <a:ext cx="1018082" cy="1707001"/>
            <a:chOff x="-1438275" y="3568700"/>
            <a:chExt cx="1323975" cy="2479674"/>
          </a:xfrm>
        </p:grpSpPr>
        <p:sp>
          <p:nvSpPr>
            <p:cNvPr id="824" name="Google Shape;824;p62"/>
            <p:cNvSpPr/>
            <p:nvPr/>
          </p:nvSpPr>
          <p:spPr>
            <a:xfrm>
              <a:off x="-1438275" y="3570287"/>
              <a:ext cx="1323975" cy="24780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2"/>
            <p:cNvSpPr/>
            <p:nvPr/>
          </p:nvSpPr>
          <p:spPr>
            <a:xfrm>
              <a:off x="-1258888" y="3800475"/>
              <a:ext cx="395288" cy="82550"/>
            </a:xfrm>
            <a:custGeom>
              <a:rect b="b" l="l" r="r" t="t"/>
              <a:pathLst>
                <a:path extrusionOk="0" h="36" w="172">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2"/>
            <p:cNvSpPr/>
            <p:nvPr/>
          </p:nvSpPr>
          <p:spPr>
            <a:xfrm>
              <a:off x="-957263" y="5913437"/>
              <a:ext cx="258763" cy="134937"/>
            </a:xfrm>
            <a:custGeom>
              <a:rect b="b" l="l" r="r" t="t"/>
              <a:pathLst>
                <a:path extrusionOk="0" h="59" w="113">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2"/>
            <p:cNvSpPr/>
            <p:nvPr/>
          </p:nvSpPr>
          <p:spPr>
            <a:xfrm>
              <a:off x="-1277938" y="4879974"/>
              <a:ext cx="433388" cy="1049337"/>
            </a:xfrm>
            <a:custGeom>
              <a:rect b="b" l="l" r="r" t="t"/>
              <a:pathLst>
                <a:path extrusionOk="0" h="661" w="273">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2"/>
            <p:cNvSpPr/>
            <p:nvPr/>
          </p:nvSpPr>
          <p:spPr>
            <a:xfrm>
              <a:off x="-1277938" y="5913437"/>
              <a:ext cx="258763" cy="134937"/>
            </a:xfrm>
            <a:custGeom>
              <a:rect b="b" l="l" r="r" t="t"/>
              <a:pathLst>
                <a:path extrusionOk="0" h="59" w="112">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2"/>
            <p:cNvSpPr/>
            <p:nvPr/>
          </p:nvSpPr>
          <p:spPr>
            <a:xfrm>
              <a:off x="-1435100" y="4105275"/>
              <a:ext cx="749300" cy="774700"/>
            </a:xfrm>
            <a:custGeom>
              <a:rect b="b" l="l" r="r" t="t"/>
              <a:pathLst>
                <a:path extrusionOk="0" h="338" w="326">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2"/>
            <p:cNvSpPr/>
            <p:nvPr/>
          </p:nvSpPr>
          <p:spPr>
            <a:xfrm>
              <a:off x="-823913" y="4395787"/>
              <a:ext cx="266700" cy="400050"/>
            </a:xfrm>
            <a:custGeom>
              <a:rect b="b" l="l" r="r" t="t"/>
              <a:pathLst>
                <a:path extrusionOk="0" h="174" w="116">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2"/>
            <p:cNvSpPr/>
            <p:nvPr/>
          </p:nvSpPr>
          <p:spPr>
            <a:xfrm>
              <a:off x="-1414463" y="4395787"/>
              <a:ext cx="114300" cy="693737"/>
            </a:xfrm>
            <a:prstGeom prst="rect">
              <a:avLst/>
            </a:prstGeom>
            <a:solidFill>
              <a:srgbClr val="6D56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2"/>
            <p:cNvSpPr/>
            <p:nvPr/>
          </p:nvSpPr>
          <p:spPr>
            <a:xfrm>
              <a:off x="-1417638" y="4970462"/>
              <a:ext cx="117475" cy="236537"/>
            </a:xfrm>
            <a:custGeom>
              <a:rect b="b" l="l" r="r" t="t"/>
              <a:pathLst>
                <a:path extrusionOk="0" h="103" w="51">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2"/>
            <p:cNvSpPr/>
            <p:nvPr/>
          </p:nvSpPr>
          <p:spPr>
            <a:xfrm>
              <a:off x="-674688" y="4678362"/>
              <a:ext cx="233363" cy="117475"/>
            </a:xfrm>
            <a:custGeom>
              <a:rect b="b" l="l" r="r" t="t"/>
              <a:pathLst>
                <a:path extrusionOk="0" h="51" w="102">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2"/>
            <p:cNvSpPr/>
            <p:nvPr/>
          </p:nvSpPr>
          <p:spPr>
            <a:xfrm>
              <a:off x="-1130300" y="3946525"/>
              <a:ext cx="138113" cy="227012"/>
            </a:xfrm>
            <a:custGeom>
              <a:rect b="b" l="l" r="r" t="t"/>
              <a:pathLst>
                <a:path extrusionOk="0" h="143" w="87">
                  <a:moveTo>
                    <a:pt x="44" y="143"/>
                  </a:moveTo>
                  <a:lnTo>
                    <a:pt x="87" y="100"/>
                  </a:lnTo>
                  <a:lnTo>
                    <a:pt x="87" y="0"/>
                  </a:lnTo>
                  <a:lnTo>
                    <a:pt x="0" y="0"/>
                  </a:lnTo>
                  <a:lnTo>
                    <a:pt x="0" y="100"/>
                  </a:lnTo>
                  <a:lnTo>
                    <a:pt x="44" y="143"/>
                  </a:lnTo>
                  <a:close/>
                </a:path>
              </a:pathLst>
            </a:custGeom>
            <a:solidFill>
              <a:srgbClr val="6D56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2"/>
            <p:cNvSpPr/>
            <p:nvPr/>
          </p:nvSpPr>
          <p:spPr>
            <a:xfrm>
              <a:off x="-1130300" y="3946525"/>
              <a:ext cx="138113" cy="119062"/>
            </a:xfrm>
            <a:custGeom>
              <a:rect b="b" l="l" r="r" t="t"/>
              <a:pathLst>
                <a:path extrusionOk="0" h="52" w="60">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2"/>
            <p:cNvSpPr/>
            <p:nvPr/>
          </p:nvSpPr>
          <p:spPr>
            <a:xfrm>
              <a:off x="-1223963" y="3568700"/>
              <a:ext cx="323850" cy="219075"/>
            </a:xfrm>
            <a:custGeom>
              <a:rect b="b" l="l" r="r" t="t"/>
              <a:pathLst>
                <a:path extrusionOk="0" h="96" w="141">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2"/>
            <p:cNvSpPr/>
            <p:nvPr/>
          </p:nvSpPr>
          <p:spPr>
            <a:xfrm>
              <a:off x="-1223963" y="3735387"/>
              <a:ext cx="323850" cy="303212"/>
            </a:xfrm>
            <a:custGeom>
              <a:rect b="b" l="l" r="r" t="t"/>
              <a:pathLst>
                <a:path extrusionOk="0" h="132" w="141">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2"/>
            <p:cNvSpPr/>
            <p:nvPr/>
          </p:nvSpPr>
          <p:spPr>
            <a:xfrm>
              <a:off x="-1414463" y="4395787"/>
              <a:ext cx="114300" cy="34925"/>
            </a:xfrm>
            <a:prstGeom prst="rect">
              <a:avLst/>
            </a:prstGeom>
            <a:solidFill>
              <a:srgbClr val="4937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2"/>
            <p:cNvSpPr/>
            <p:nvPr/>
          </p:nvSpPr>
          <p:spPr>
            <a:xfrm>
              <a:off x="-823913" y="4395787"/>
              <a:ext cx="117475" cy="34925"/>
            </a:xfrm>
            <a:prstGeom prst="rect">
              <a:avLst/>
            </a:prstGeom>
            <a:solidFill>
              <a:srgbClr val="4937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62"/>
          <p:cNvGrpSpPr/>
          <p:nvPr/>
        </p:nvGrpSpPr>
        <p:grpSpPr>
          <a:xfrm>
            <a:off x="5282498" y="2982876"/>
            <a:ext cx="978036" cy="462860"/>
            <a:chOff x="6002213" y="3425254"/>
            <a:chExt cx="1587625" cy="723258"/>
          </a:xfrm>
        </p:grpSpPr>
        <p:sp>
          <p:nvSpPr>
            <p:cNvPr id="841" name="Google Shape;841;p62"/>
            <p:cNvSpPr/>
            <p:nvPr/>
          </p:nvSpPr>
          <p:spPr>
            <a:xfrm>
              <a:off x="6002213" y="3425254"/>
              <a:ext cx="1587625" cy="216024"/>
            </a:xfrm>
            <a:prstGeom prst="rect">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842" name="Google Shape;842;p62"/>
            <p:cNvSpPr/>
            <p:nvPr/>
          </p:nvSpPr>
          <p:spPr>
            <a:xfrm>
              <a:off x="6002213" y="3932488"/>
              <a:ext cx="1587625" cy="216024"/>
            </a:xfrm>
            <a:prstGeom prst="rect">
              <a:avLst/>
            </a:pr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pic>
        <p:nvPicPr>
          <p:cNvPr id="843" name="Google Shape;843;p62"/>
          <p:cNvPicPr preferRelativeResize="0"/>
          <p:nvPr/>
        </p:nvPicPr>
        <p:blipFill rotWithShape="1">
          <a:blip r:embed="rId3">
            <a:alphaModFix/>
          </a:blip>
          <a:srcRect b="0" l="0" r="0" t="0"/>
          <a:stretch/>
        </p:blipFill>
        <p:spPr>
          <a:xfrm>
            <a:off x="2111175" y="1964071"/>
            <a:ext cx="470267" cy="2870667"/>
          </a:xfrm>
          <a:prstGeom prst="rect">
            <a:avLst/>
          </a:prstGeom>
          <a:noFill/>
          <a:ln>
            <a:noFill/>
          </a:ln>
        </p:spPr>
      </p:pic>
      <p:grpSp>
        <p:nvGrpSpPr>
          <p:cNvPr id="844" name="Google Shape;844;p62"/>
          <p:cNvGrpSpPr/>
          <p:nvPr/>
        </p:nvGrpSpPr>
        <p:grpSpPr>
          <a:xfrm flipH="1">
            <a:off x="3018801" y="2500774"/>
            <a:ext cx="764172" cy="1734692"/>
            <a:chOff x="4688198" y="3398046"/>
            <a:chExt cx="1068831" cy="2710218"/>
          </a:xfrm>
        </p:grpSpPr>
        <p:grpSp>
          <p:nvGrpSpPr>
            <p:cNvPr id="845" name="Google Shape;845;p62"/>
            <p:cNvGrpSpPr/>
            <p:nvPr/>
          </p:nvGrpSpPr>
          <p:grpSpPr>
            <a:xfrm>
              <a:off x="4852988" y="3398046"/>
              <a:ext cx="475067" cy="754744"/>
              <a:chOff x="4966893" y="3238521"/>
              <a:chExt cx="393700" cy="625475"/>
            </a:xfrm>
          </p:grpSpPr>
          <p:sp>
            <p:nvSpPr>
              <p:cNvPr id="846" name="Google Shape;846;p62"/>
              <p:cNvSpPr/>
              <p:nvPr/>
            </p:nvSpPr>
            <p:spPr>
              <a:xfrm>
                <a:off x="5003405" y="3641746"/>
                <a:ext cx="322263" cy="193675"/>
              </a:xfrm>
              <a:prstGeom prst="rect">
                <a:avLst/>
              </a:prstGeom>
              <a:solidFill>
                <a:srgbClr val="6D49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2"/>
              <p:cNvSpPr/>
              <p:nvPr/>
            </p:nvSpPr>
            <p:spPr>
              <a:xfrm>
                <a:off x="4966893" y="3457596"/>
                <a:ext cx="393700" cy="82550"/>
              </a:xfrm>
              <a:custGeom>
                <a:rect b="b" l="l" r="r" t="t"/>
                <a:pathLst>
                  <a:path extrusionOk="0" h="36" w="172">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2"/>
              <p:cNvSpPr/>
              <p:nvPr/>
            </p:nvSpPr>
            <p:spPr>
              <a:xfrm>
                <a:off x="5095481" y="3638571"/>
                <a:ext cx="136525" cy="225425"/>
              </a:xfrm>
              <a:custGeom>
                <a:rect b="b" l="l" r="r" t="t"/>
                <a:pathLst>
                  <a:path extrusionOk="0" h="142" w="86">
                    <a:moveTo>
                      <a:pt x="43" y="142"/>
                    </a:moveTo>
                    <a:lnTo>
                      <a:pt x="0" y="100"/>
                    </a:lnTo>
                    <a:lnTo>
                      <a:pt x="0" y="0"/>
                    </a:lnTo>
                    <a:lnTo>
                      <a:pt x="86" y="0"/>
                    </a:lnTo>
                    <a:lnTo>
                      <a:pt x="86" y="100"/>
                    </a:lnTo>
                    <a:lnTo>
                      <a:pt x="43" y="142"/>
                    </a:lnTo>
                    <a:close/>
                  </a:path>
                </a:pathLst>
              </a:custGeom>
              <a:solidFill>
                <a:srgbClr val="E0BB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2"/>
              <p:cNvSpPr/>
              <p:nvPr/>
            </p:nvSpPr>
            <p:spPr>
              <a:xfrm>
                <a:off x="5095481" y="3603646"/>
                <a:ext cx="136525" cy="119063"/>
              </a:xfrm>
              <a:custGeom>
                <a:rect b="b" l="l" r="r" t="t"/>
                <a:pathLst>
                  <a:path extrusionOk="0" h="52" w="60">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2"/>
              <p:cNvSpPr/>
              <p:nvPr/>
            </p:nvSpPr>
            <p:spPr>
              <a:xfrm>
                <a:off x="5003405" y="3392509"/>
                <a:ext cx="322263" cy="301625"/>
              </a:xfrm>
              <a:custGeom>
                <a:rect b="b" l="l" r="r" t="t"/>
                <a:pathLst>
                  <a:path extrusionOk="0" h="133" w="141">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2"/>
              <p:cNvSpPr/>
              <p:nvPr/>
            </p:nvSpPr>
            <p:spPr>
              <a:xfrm>
                <a:off x="5001818" y="3238521"/>
                <a:ext cx="228600" cy="242888"/>
              </a:xfrm>
              <a:custGeom>
                <a:rect b="b" l="l" r="r" t="t"/>
                <a:pathLst>
                  <a:path extrusionOk="0" h="106" w="100">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2"/>
              <p:cNvSpPr/>
              <p:nvPr/>
            </p:nvSpPr>
            <p:spPr>
              <a:xfrm>
                <a:off x="5097068" y="3238521"/>
                <a:ext cx="228600" cy="242888"/>
              </a:xfrm>
              <a:custGeom>
                <a:rect b="b" l="l" r="r" t="t"/>
                <a:pathLst>
                  <a:path extrusionOk="0" h="106" w="100">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3" name="Google Shape;853;p62"/>
            <p:cNvSpPr/>
            <p:nvPr/>
          </p:nvSpPr>
          <p:spPr>
            <a:xfrm>
              <a:off x="4857230" y="4851619"/>
              <a:ext cx="466120" cy="1128590"/>
            </a:xfrm>
            <a:custGeom>
              <a:rect b="b" l="l" r="r" t="t"/>
              <a:pathLst>
                <a:path extrusionOk="0" h="661" w="273">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2"/>
            <p:cNvSpPr/>
            <p:nvPr/>
          </p:nvSpPr>
          <p:spPr>
            <a:xfrm>
              <a:off x="5345546" y="4330863"/>
              <a:ext cx="286843" cy="430264"/>
            </a:xfrm>
            <a:custGeom>
              <a:rect b="b" l="l" r="r" t="t"/>
              <a:pathLst>
                <a:path extrusionOk="0" h="174" w="116">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2"/>
            <p:cNvSpPr/>
            <p:nvPr/>
          </p:nvSpPr>
          <p:spPr>
            <a:xfrm>
              <a:off x="4710393" y="4330863"/>
              <a:ext cx="122933" cy="746133"/>
            </a:xfrm>
            <a:prstGeom prst="rect">
              <a:avLst/>
            </a:pr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2"/>
            <p:cNvSpPr/>
            <p:nvPr/>
          </p:nvSpPr>
          <p:spPr>
            <a:xfrm>
              <a:off x="4706979" y="4948941"/>
              <a:ext cx="126347" cy="254402"/>
            </a:xfrm>
            <a:custGeom>
              <a:rect b="b" l="l" r="r" t="t"/>
              <a:pathLst>
                <a:path extrusionOk="0" h="103" w="51">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2"/>
            <p:cNvSpPr/>
            <p:nvPr/>
          </p:nvSpPr>
          <p:spPr>
            <a:xfrm>
              <a:off x="5506041" y="4634780"/>
              <a:ext cx="250988" cy="126347"/>
            </a:xfrm>
            <a:custGeom>
              <a:rect b="b" l="l" r="r" t="t"/>
              <a:pathLst>
                <a:path extrusionOk="0" h="51" w="102">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2"/>
            <p:cNvSpPr/>
            <p:nvPr/>
          </p:nvSpPr>
          <p:spPr>
            <a:xfrm>
              <a:off x="4710393" y="4330863"/>
              <a:ext cx="122933" cy="37563"/>
            </a:xfrm>
            <a:prstGeom prst="rect">
              <a:avLst/>
            </a:prstGeom>
            <a:solidFill>
              <a:srgbClr val="C3A47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2"/>
            <p:cNvSpPr/>
            <p:nvPr/>
          </p:nvSpPr>
          <p:spPr>
            <a:xfrm>
              <a:off x="5345546" y="4330863"/>
              <a:ext cx="126347" cy="37563"/>
            </a:xfrm>
            <a:prstGeom prst="rect">
              <a:avLst/>
            </a:prstGeom>
            <a:solidFill>
              <a:srgbClr val="C3A47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2"/>
            <p:cNvSpPr/>
            <p:nvPr/>
          </p:nvSpPr>
          <p:spPr>
            <a:xfrm>
              <a:off x="4688198" y="4018410"/>
              <a:ext cx="805892" cy="833210"/>
            </a:xfrm>
            <a:custGeom>
              <a:rect b="b" l="l" r="r" t="t"/>
              <a:pathLst>
                <a:path extrusionOk="0" h="833210" w="805892">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861" name="Google Shape;861;p62"/>
            <p:cNvSpPr/>
            <p:nvPr/>
          </p:nvSpPr>
          <p:spPr>
            <a:xfrm>
              <a:off x="5202124" y="5963136"/>
              <a:ext cx="278306" cy="145128"/>
            </a:xfrm>
            <a:custGeom>
              <a:rect b="b" l="l" r="r" t="t"/>
              <a:pathLst>
                <a:path extrusionOk="0" h="59" w="113">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2"/>
            <p:cNvSpPr/>
            <p:nvPr/>
          </p:nvSpPr>
          <p:spPr>
            <a:xfrm>
              <a:off x="4857230" y="5963136"/>
              <a:ext cx="278306" cy="145128"/>
            </a:xfrm>
            <a:custGeom>
              <a:rect b="b" l="l" r="r" t="t"/>
              <a:pathLst>
                <a:path extrusionOk="0" h="59" w="112">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3" name="Google Shape;863;p62"/>
          <p:cNvSpPr txBox="1"/>
          <p:nvPr/>
        </p:nvSpPr>
        <p:spPr>
          <a:xfrm>
            <a:off x="1017462" y="2492466"/>
            <a:ext cx="1246473" cy="517065"/>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202020"/>
                </a:solidFill>
                <a:latin typeface="Arial"/>
                <a:ea typeface="Arial"/>
                <a:cs typeface="Arial"/>
                <a:sym typeface="Arial"/>
              </a:rPr>
              <a:t>DEV</a:t>
            </a:r>
            <a:endParaRPr b="0" i="0" sz="1400" u="none" cap="none" strike="noStrike">
              <a:solidFill>
                <a:srgbClr val="000000"/>
              </a:solidFill>
              <a:latin typeface="Arial"/>
              <a:ea typeface="Arial"/>
              <a:cs typeface="Arial"/>
              <a:sym typeface="Arial"/>
            </a:endParaRPr>
          </a:p>
        </p:txBody>
      </p:sp>
      <p:sp>
        <p:nvSpPr>
          <p:cNvPr id="864" name="Google Shape;864;p62"/>
          <p:cNvSpPr txBox="1"/>
          <p:nvPr/>
        </p:nvSpPr>
        <p:spPr>
          <a:xfrm>
            <a:off x="3119897" y="2043700"/>
            <a:ext cx="865903" cy="517065"/>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OPS</a:t>
            </a:r>
            <a:endParaRPr b="0" i="0" sz="1400" u="none" cap="none" strike="noStrike">
              <a:solidFill>
                <a:srgbClr val="000000"/>
              </a:solidFill>
              <a:latin typeface="Arial"/>
              <a:ea typeface="Arial"/>
              <a:cs typeface="Arial"/>
              <a:sym typeface="Arial"/>
            </a:endParaRPr>
          </a:p>
        </p:txBody>
      </p:sp>
      <p:grpSp>
        <p:nvGrpSpPr>
          <p:cNvPr id="865" name="Google Shape;865;p62"/>
          <p:cNvGrpSpPr/>
          <p:nvPr/>
        </p:nvGrpSpPr>
        <p:grpSpPr>
          <a:xfrm>
            <a:off x="853970" y="3091135"/>
            <a:ext cx="468388" cy="432705"/>
            <a:chOff x="2131981" y="4023484"/>
            <a:chExt cx="655124" cy="676042"/>
          </a:xfrm>
        </p:grpSpPr>
        <p:sp>
          <p:nvSpPr>
            <p:cNvPr id="866" name="Google Shape;866;p62"/>
            <p:cNvSpPr/>
            <p:nvPr/>
          </p:nvSpPr>
          <p:spPr>
            <a:xfrm>
              <a:off x="2150521" y="4053569"/>
              <a:ext cx="615863" cy="596815"/>
            </a:xfrm>
            <a:custGeom>
              <a:rect b="b" l="l" r="r" t="t"/>
              <a:pathLst>
                <a:path extrusionOk="0" h="596900" w="61595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867" name="Google Shape;867;p62"/>
            <p:cNvSpPr/>
            <p:nvPr/>
          </p:nvSpPr>
          <p:spPr>
            <a:xfrm>
              <a:off x="2131981" y="4023484"/>
              <a:ext cx="655124" cy="676042"/>
            </a:xfrm>
            <a:custGeom>
              <a:rect b="b" l="l" r="r" t="t"/>
              <a:pathLst>
                <a:path extrusionOk="0" h="383" w="371">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pic>
        <p:nvPicPr>
          <p:cNvPr descr="Bomb GIFs | Tenor" id="868" name="Google Shape;868;p62"/>
          <p:cNvPicPr preferRelativeResize="0"/>
          <p:nvPr/>
        </p:nvPicPr>
        <p:blipFill rotWithShape="1">
          <a:blip r:embed="rId4">
            <a:alphaModFix/>
          </a:blip>
          <a:srcRect b="0" l="0" r="0" t="0"/>
          <a:stretch/>
        </p:blipFill>
        <p:spPr>
          <a:xfrm>
            <a:off x="6501896" y="2115542"/>
            <a:ext cx="2095500" cy="2095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840"/>
                                        </p:tgtEl>
                                        <p:attrNameLst>
                                          <p:attrName>style.visibility</p:attrName>
                                        </p:attrNameLst>
                                      </p:cBhvr>
                                      <p:to>
                                        <p:strVal val="visible"/>
                                      </p:to>
                                    </p:set>
                                    <p:animEffect filter="fade" transition="in">
                                      <p:cBhvr>
                                        <p:cTn dur="5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2" name="Shape 872"/>
        <p:cNvGrpSpPr/>
        <p:nvPr/>
      </p:nvGrpSpPr>
      <p:grpSpPr>
        <a:xfrm>
          <a:off x="0" y="0"/>
          <a:ext cx="0" cy="0"/>
          <a:chOff x="0" y="0"/>
          <a:chExt cx="0" cy="0"/>
        </a:xfrm>
      </p:grpSpPr>
      <p:sp>
        <p:nvSpPr>
          <p:cNvPr id="873" name="Google Shape;873;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874" name="Google Shape;874;p63"/>
          <p:cNvSpPr txBox="1"/>
          <p:nvPr/>
        </p:nvSpPr>
        <p:spPr>
          <a:xfrm>
            <a:off x="308701" y="1364291"/>
            <a:ext cx="3062460" cy="552644"/>
          </a:xfrm>
          <a:prstGeom prst="rect">
            <a:avLst/>
          </a:prstGeom>
          <a:noFill/>
          <a:ln>
            <a:noFill/>
          </a:ln>
        </p:spPr>
        <p:txBody>
          <a:bodyPr anchorCtr="0" anchor="t" bIns="91425" lIns="146275" spcFirstLastPara="1" rIns="146275" wrap="square" tIns="91425">
            <a:noAutofit/>
          </a:bodyPr>
          <a:lstStyle/>
          <a:p>
            <a:pPr indent="-142875" lvl="0" marL="142875" marR="0" rtl="0" algn="l">
              <a:lnSpc>
                <a:spcPct val="9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“DevOps</a:t>
            </a:r>
            <a:r>
              <a:rPr b="0" i="0" lang="en-US" sz="1800" u="none" cap="none" strike="noStrike">
                <a:solidFill>
                  <a:schemeClr val="dk1"/>
                </a:solidFill>
                <a:latin typeface="Quattrocento Sans"/>
                <a:ea typeface="Quattrocento Sans"/>
                <a:cs typeface="Quattrocento Sans"/>
                <a:sym typeface="Quattrocento Sans"/>
              </a:rPr>
              <a:t> is development </a:t>
            </a:r>
            <a:br>
              <a:rPr b="0" i="0" lang="en-US" sz="1800" u="none" cap="none" strike="noStrike">
                <a:solidFill>
                  <a:schemeClr val="dk1"/>
                </a:solidFill>
                <a:latin typeface="Quattrocento Sans"/>
                <a:ea typeface="Quattrocento Sans"/>
                <a:cs typeface="Quattrocento Sans"/>
                <a:sym typeface="Quattrocento Sans"/>
              </a:rPr>
            </a:br>
            <a:r>
              <a:rPr b="0" i="0" lang="en-US" sz="1800" u="none" cap="none" strike="noStrike">
                <a:solidFill>
                  <a:schemeClr val="dk1"/>
                </a:solidFill>
                <a:latin typeface="Quattrocento Sans"/>
                <a:ea typeface="Quattrocento Sans"/>
                <a:cs typeface="Quattrocento Sans"/>
                <a:sym typeface="Quattrocento Sans"/>
              </a:rPr>
              <a:t>and operations </a:t>
            </a:r>
            <a:r>
              <a:rPr b="0" i="0" lang="en-US" sz="1800" u="none" cap="none" strike="noStrike">
                <a:solidFill>
                  <a:srgbClr val="FCB614"/>
                </a:solidFill>
                <a:latin typeface="Quattrocento Sans"/>
                <a:ea typeface="Quattrocento Sans"/>
                <a:cs typeface="Quattrocento Sans"/>
                <a:sym typeface="Quattrocento Sans"/>
              </a:rPr>
              <a:t>collaboration</a:t>
            </a:r>
            <a:r>
              <a:rPr b="0" i="0" lang="en-US" sz="1800" u="none" cap="none" strike="noStrike">
                <a:solidFill>
                  <a:schemeClr val="dk1"/>
                </a:solidFill>
                <a:latin typeface="Quattrocento Sans"/>
                <a:ea typeface="Quattrocento Sans"/>
                <a:cs typeface="Quattrocento Sans"/>
                <a:sym typeface="Quattrocento Sans"/>
              </a:rPr>
              <a:t>”</a:t>
            </a:r>
            <a:endParaRPr b="0" i="0" sz="1800" u="none" cap="none" strike="noStrike">
              <a:solidFill>
                <a:schemeClr val="dk1"/>
              </a:solidFill>
              <a:latin typeface="Quattrocento Sans"/>
              <a:ea typeface="Quattrocento Sans"/>
              <a:cs typeface="Quattrocento Sans"/>
              <a:sym typeface="Quattrocento Sans"/>
            </a:endParaRPr>
          </a:p>
        </p:txBody>
      </p:sp>
      <p:sp>
        <p:nvSpPr>
          <p:cNvPr id="875" name="Google Shape;875;p63"/>
          <p:cNvSpPr txBox="1"/>
          <p:nvPr/>
        </p:nvSpPr>
        <p:spPr>
          <a:xfrm>
            <a:off x="308701" y="2344928"/>
            <a:ext cx="2599752" cy="829460"/>
          </a:xfrm>
          <a:prstGeom prst="rect">
            <a:avLst/>
          </a:prstGeom>
          <a:noFill/>
          <a:ln>
            <a:noFill/>
          </a:ln>
        </p:spPr>
        <p:txBody>
          <a:bodyPr anchorCtr="0" anchor="t" bIns="91425" lIns="146275" spcFirstLastPara="1" rIns="146275" wrap="square" tIns="91425">
            <a:noAutofit/>
          </a:bodyPr>
          <a:lstStyle/>
          <a:p>
            <a:pPr indent="-142875" lvl="0" marL="142875" marR="0" rtl="0" algn="l">
              <a:lnSpc>
                <a:spcPct val="9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“DevOps</a:t>
            </a:r>
            <a:r>
              <a:rPr b="0" i="0" lang="en-US" sz="1800" u="none" cap="none" strike="noStrike">
                <a:solidFill>
                  <a:schemeClr val="dk1"/>
                </a:solidFill>
                <a:latin typeface="Quattrocento Sans"/>
                <a:ea typeface="Quattrocento Sans"/>
                <a:cs typeface="Quattrocento Sans"/>
                <a:sym typeface="Quattrocento Sans"/>
              </a:rPr>
              <a:t> </a:t>
            </a:r>
            <a:br>
              <a:rPr b="0" i="0" lang="en-US" sz="1800" u="none" cap="none" strike="noStrike">
                <a:solidFill>
                  <a:schemeClr val="dk1"/>
                </a:solidFill>
                <a:latin typeface="Quattrocento Sans"/>
                <a:ea typeface="Quattrocento Sans"/>
                <a:cs typeface="Quattrocento Sans"/>
                <a:sym typeface="Quattrocento Sans"/>
              </a:rPr>
            </a:br>
            <a:r>
              <a:rPr b="0" i="0" lang="en-US" sz="1800" u="none" cap="none" strike="noStrike">
                <a:solidFill>
                  <a:schemeClr val="dk1"/>
                </a:solidFill>
                <a:latin typeface="Quattrocento Sans"/>
                <a:ea typeface="Quattrocento Sans"/>
                <a:cs typeface="Quattrocento Sans"/>
                <a:sym typeface="Quattrocento Sans"/>
              </a:rPr>
              <a:t>is using </a:t>
            </a:r>
            <a:r>
              <a:rPr b="0" i="0" lang="en-US" sz="1800" u="none" cap="none" strike="noStrike">
                <a:solidFill>
                  <a:srgbClr val="FCB614"/>
                </a:solidFill>
                <a:latin typeface="Quattrocento Sans"/>
                <a:ea typeface="Quattrocento Sans"/>
                <a:cs typeface="Quattrocento Sans"/>
                <a:sym typeface="Quattrocento Sans"/>
              </a:rPr>
              <a:t>automation</a:t>
            </a:r>
            <a:r>
              <a:rPr b="0" i="0" lang="en-US" sz="1800" u="none" cap="none" strike="noStrike">
                <a:solidFill>
                  <a:schemeClr val="dk1"/>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
        <p:nvSpPr>
          <p:cNvPr id="876" name="Google Shape;876;p63"/>
          <p:cNvSpPr txBox="1"/>
          <p:nvPr/>
        </p:nvSpPr>
        <p:spPr>
          <a:xfrm>
            <a:off x="328274" y="3324171"/>
            <a:ext cx="2676870" cy="885723"/>
          </a:xfrm>
          <a:prstGeom prst="rect">
            <a:avLst/>
          </a:prstGeom>
          <a:noFill/>
          <a:ln>
            <a:noFill/>
          </a:ln>
        </p:spPr>
        <p:txBody>
          <a:bodyPr anchorCtr="0" anchor="t" bIns="91425" lIns="146275" spcFirstLastPara="1" rIns="146275" wrap="square" tIns="91425">
            <a:noAutofit/>
          </a:bodyPr>
          <a:lstStyle/>
          <a:p>
            <a:pPr indent="-152400" lvl="0" marL="152400" marR="0" rtl="0" algn="l">
              <a:lnSpc>
                <a:spcPct val="90000"/>
              </a:lnSpc>
              <a:spcBef>
                <a:spcPts val="0"/>
              </a:spcBef>
              <a:spcAft>
                <a:spcPts val="0"/>
              </a:spcAft>
              <a:buClr>
                <a:srgbClr val="000000"/>
              </a:buClr>
              <a:buSzPts val="1800"/>
              <a:buFont typeface="Arial"/>
              <a:buNone/>
            </a:pPr>
            <a:r>
              <a:rPr b="1" i="0" lang="en-US" sz="1800" u="none" cap="none" strike="noStrike">
                <a:solidFill>
                  <a:schemeClr val="dk1"/>
                </a:solidFill>
                <a:latin typeface="Quattrocento Sans"/>
                <a:ea typeface="Quattrocento Sans"/>
                <a:cs typeface="Quattrocento Sans"/>
                <a:sym typeface="Quattrocento Sans"/>
              </a:rPr>
              <a:t>“DevOps</a:t>
            </a:r>
            <a:r>
              <a:rPr b="0" i="0" lang="en-US" sz="1800" u="none" cap="none" strike="noStrike">
                <a:solidFill>
                  <a:schemeClr val="dk1"/>
                </a:solidFill>
                <a:latin typeface="Quattrocento Sans"/>
                <a:ea typeface="Quattrocento Sans"/>
                <a:cs typeface="Quattrocento Sans"/>
                <a:sym typeface="Quattrocento Sans"/>
              </a:rPr>
              <a:t> </a:t>
            </a:r>
            <a:br>
              <a:rPr b="0" i="0" lang="en-US" sz="1800" u="none" cap="none" strike="noStrike">
                <a:solidFill>
                  <a:srgbClr val="FFFFFF"/>
                </a:solidFill>
                <a:latin typeface="Quattrocento Sans"/>
                <a:ea typeface="Quattrocento Sans"/>
                <a:cs typeface="Quattrocento Sans"/>
                <a:sym typeface="Quattrocento Sans"/>
              </a:rPr>
            </a:br>
            <a:r>
              <a:rPr b="0" i="0" lang="en-US" sz="1800" u="none" cap="none" strike="noStrike">
                <a:solidFill>
                  <a:schemeClr val="dk1"/>
                </a:solidFill>
                <a:latin typeface="Quattrocento Sans"/>
                <a:ea typeface="Quattrocento Sans"/>
                <a:cs typeface="Quattrocento Sans"/>
                <a:sym typeface="Quattrocento Sans"/>
              </a:rPr>
              <a:t>is </a:t>
            </a:r>
            <a:r>
              <a:rPr b="0" i="0" lang="en-US" sz="1800" u="none" cap="none" strike="noStrike">
                <a:solidFill>
                  <a:srgbClr val="FCB614"/>
                </a:solidFill>
                <a:latin typeface="Quattrocento Sans"/>
                <a:ea typeface="Quattrocento Sans"/>
                <a:cs typeface="Quattrocento Sans"/>
                <a:sym typeface="Quattrocento Sans"/>
              </a:rPr>
              <a:t>small </a:t>
            </a:r>
            <a:r>
              <a:rPr b="0" i="0" lang="en-US" sz="1800" u="none" cap="none" strike="noStrike">
                <a:solidFill>
                  <a:schemeClr val="dk1"/>
                </a:solidFill>
                <a:latin typeface="Quattrocento Sans"/>
                <a:ea typeface="Quattrocento Sans"/>
                <a:cs typeface="Quattrocento Sans"/>
                <a:sym typeface="Quattrocento Sans"/>
              </a:rPr>
              <a:t>deployments”</a:t>
            </a:r>
            <a:endParaRPr b="0" i="0" sz="1400" u="none" cap="none" strike="noStrike">
              <a:solidFill>
                <a:srgbClr val="000000"/>
              </a:solidFill>
              <a:latin typeface="Arial"/>
              <a:ea typeface="Arial"/>
              <a:cs typeface="Arial"/>
              <a:sym typeface="Arial"/>
            </a:endParaRPr>
          </a:p>
        </p:txBody>
      </p:sp>
      <p:grpSp>
        <p:nvGrpSpPr>
          <p:cNvPr id="877" name="Google Shape;877;p63"/>
          <p:cNvGrpSpPr/>
          <p:nvPr/>
        </p:nvGrpSpPr>
        <p:grpSpPr>
          <a:xfrm>
            <a:off x="4043189" y="1245055"/>
            <a:ext cx="1410159" cy="780657"/>
            <a:chOff x="3079640" y="393786"/>
            <a:chExt cx="1842453" cy="1310178"/>
          </a:xfrm>
        </p:grpSpPr>
        <p:sp>
          <p:nvSpPr>
            <p:cNvPr id="878" name="Google Shape;878;p63"/>
            <p:cNvSpPr/>
            <p:nvPr/>
          </p:nvSpPr>
          <p:spPr>
            <a:xfrm>
              <a:off x="3079640" y="393786"/>
              <a:ext cx="1842453" cy="872728"/>
            </a:xfrm>
            <a:prstGeom prst="rect">
              <a:avLst/>
            </a:prstGeom>
            <a:solidFill>
              <a:schemeClr val="lt2">
                <a:alpha val="80000"/>
              </a:schemeClr>
            </a:solidFill>
            <a:ln>
              <a:noFill/>
            </a:ln>
          </p:spPr>
          <p:txBody>
            <a:bodyPr anchorCtr="0" anchor="ctr" bIns="146275" lIns="182850" spcFirstLastPara="1" rIns="182850" wrap="square" tIns="1462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rgbClr val="FFFFFF"/>
                  </a:solidFill>
                  <a:latin typeface="Quattrocento Sans"/>
                  <a:ea typeface="Quattrocento Sans"/>
                  <a:cs typeface="Quattrocento Sans"/>
                  <a:sym typeface="Quattrocento Sans"/>
                </a:rPr>
                <a:t>It’s DevOps!</a:t>
              </a:r>
              <a:endParaRPr b="0" i="0" sz="1400" u="none" cap="none" strike="noStrike">
                <a:solidFill>
                  <a:srgbClr val="000000"/>
                </a:solidFill>
                <a:latin typeface="Arial"/>
                <a:ea typeface="Arial"/>
                <a:cs typeface="Arial"/>
                <a:sym typeface="Arial"/>
              </a:endParaRPr>
            </a:p>
          </p:txBody>
        </p:sp>
        <p:sp>
          <p:nvSpPr>
            <p:cNvPr id="879" name="Google Shape;879;p63"/>
            <p:cNvSpPr/>
            <p:nvPr/>
          </p:nvSpPr>
          <p:spPr>
            <a:xfrm rot="10800000">
              <a:off x="3323442" y="1266513"/>
              <a:ext cx="505777" cy="437451"/>
            </a:xfrm>
            <a:prstGeom prst="rtTriangle">
              <a:avLst/>
            </a:prstGeom>
            <a:solidFill>
              <a:schemeClr val="lt2">
                <a:alpha val="80000"/>
              </a:schemeClr>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sp>
        <p:nvSpPr>
          <p:cNvPr id="880" name="Google Shape;880;p63"/>
          <p:cNvSpPr txBox="1"/>
          <p:nvPr/>
        </p:nvSpPr>
        <p:spPr>
          <a:xfrm>
            <a:off x="6969058" y="1315899"/>
            <a:ext cx="2174942" cy="1419626"/>
          </a:xfrm>
          <a:prstGeom prst="rect">
            <a:avLst/>
          </a:prstGeom>
          <a:noFill/>
          <a:ln>
            <a:noFill/>
          </a:ln>
        </p:spPr>
        <p:txBody>
          <a:bodyPr anchorCtr="0" anchor="t" bIns="91425" lIns="146275" spcFirstLastPara="1" rIns="146275" wrap="square" tIns="91425">
            <a:noAutofit/>
          </a:bodyPr>
          <a:lstStyle/>
          <a:p>
            <a:pPr indent="-133350" lvl="0" marL="133350" marR="0" rtl="0" algn="l">
              <a:lnSpc>
                <a:spcPct val="90000"/>
              </a:lnSpc>
              <a:spcBef>
                <a:spcPts val="0"/>
              </a:spcBef>
              <a:spcAft>
                <a:spcPts val="0"/>
              </a:spcAft>
              <a:buClr>
                <a:srgbClr val="505050"/>
              </a:buClr>
              <a:buSzPts val="1600"/>
              <a:buFont typeface="Arial"/>
              <a:buNone/>
            </a:pPr>
            <a:r>
              <a:rPr b="1" i="0" lang="en-US" sz="1600" u="none" cap="none" strike="noStrike">
                <a:solidFill>
                  <a:srgbClr val="505050"/>
                </a:solidFill>
                <a:latin typeface="Quattrocento Sans"/>
                <a:ea typeface="Quattrocento Sans"/>
                <a:cs typeface="Quattrocento Sans"/>
                <a:sym typeface="Quattrocento Sans"/>
              </a:rPr>
              <a:t>“DevOps</a:t>
            </a:r>
            <a:r>
              <a:rPr b="0" i="0" lang="en-US" sz="1600" u="none" cap="none" strike="noStrike">
                <a:solidFill>
                  <a:srgbClr val="505050"/>
                </a:solidFill>
                <a:latin typeface="Quattrocento Sans"/>
                <a:ea typeface="Quattrocento Sans"/>
                <a:cs typeface="Quattrocento Sans"/>
                <a:sym typeface="Quattrocento Sans"/>
              </a:rPr>
              <a:t> is treating your </a:t>
            </a:r>
            <a:r>
              <a:rPr b="0" i="0" lang="en-US" sz="1600" u="none" cap="none" strike="noStrike">
                <a:solidFill>
                  <a:srgbClr val="00BCF2"/>
                </a:solidFill>
                <a:latin typeface="Quattrocento Sans"/>
                <a:ea typeface="Quattrocento Sans"/>
                <a:cs typeface="Quattrocento Sans"/>
                <a:sym typeface="Quattrocento Sans"/>
              </a:rPr>
              <a:t>infrastructure </a:t>
            </a:r>
            <a:br>
              <a:rPr b="0" i="0" lang="en-US" sz="1600" u="none" cap="none" strike="noStrike">
                <a:solidFill>
                  <a:srgbClr val="00BCF2"/>
                </a:solidFill>
                <a:latin typeface="Quattrocento Sans"/>
                <a:ea typeface="Quattrocento Sans"/>
                <a:cs typeface="Quattrocento Sans"/>
                <a:sym typeface="Quattrocento Sans"/>
              </a:rPr>
            </a:br>
            <a:r>
              <a:rPr b="0" i="0" lang="en-US" sz="1600" u="none" cap="none" strike="noStrike">
                <a:solidFill>
                  <a:srgbClr val="00BCF2"/>
                </a:solidFill>
                <a:latin typeface="Quattrocento Sans"/>
                <a:ea typeface="Quattrocento Sans"/>
                <a:cs typeface="Quattrocento Sans"/>
                <a:sym typeface="Quattrocento Sans"/>
              </a:rPr>
              <a:t>as code</a:t>
            </a:r>
            <a:r>
              <a:rPr b="0" i="0" lang="en-US" sz="1600" u="none" cap="none" strike="noStrike">
                <a:solidFill>
                  <a:srgbClr val="505050"/>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
        <p:nvSpPr>
          <p:cNvPr id="881" name="Google Shape;881;p63"/>
          <p:cNvSpPr txBox="1"/>
          <p:nvPr/>
        </p:nvSpPr>
        <p:spPr>
          <a:xfrm>
            <a:off x="7010652" y="2449092"/>
            <a:ext cx="1820482" cy="832462"/>
          </a:xfrm>
          <a:prstGeom prst="rect">
            <a:avLst/>
          </a:prstGeom>
          <a:noFill/>
          <a:ln>
            <a:noFill/>
          </a:ln>
        </p:spPr>
        <p:txBody>
          <a:bodyPr anchorCtr="0" anchor="t" bIns="91425" lIns="146275" spcFirstLastPara="1" rIns="146275" wrap="square" tIns="91425">
            <a:noAutofit/>
          </a:bodyPr>
          <a:lstStyle/>
          <a:p>
            <a:pPr indent="-133350" lvl="0" marL="133350" marR="0" rtl="0" algn="l">
              <a:lnSpc>
                <a:spcPct val="90000"/>
              </a:lnSpc>
              <a:spcBef>
                <a:spcPts val="0"/>
              </a:spcBef>
              <a:spcAft>
                <a:spcPts val="0"/>
              </a:spcAft>
              <a:buClr>
                <a:srgbClr val="505050"/>
              </a:buClr>
              <a:buSzPts val="1800"/>
              <a:buFont typeface="Arial"/>
              <a:buNone/>
            </a:pPr>
            <a:r>
              <a:rPr b="1" i="0" lang="en-US" sz="1800" u="none" cap="none" strike="noStrike">
                <a:solidFill>
                  <a:srgbClr val="505050"/>
                </a:solidFill>
                <a:latin typeface="Quattrocento Sans"/>
                <a:ea typeface="Quattrocento Sans"/>
                <a:cs typeface="Quattrocento Sans"/>
                <a:sym typeface="Quattrocento Sans"/>
              </a:rPr>
              <a:t>“DevOps</a:t>
            </a:r>
            <a:r>
              <a:rPr b="0" i="0" lang="en-US" sz="1800" u="none" cap="none" strike="noStrike">
                <a:solidFill>
                  <a:srgbClr val="505050"/>
                </a:solidFill>
                <a:latin typeface="Quattrocento Sans"/>
                <a:ea typeface="Quattrocento Sans"/>
                <a:cs typeface="Quattrocento Sans"/>
                <a:sym typeface="Quattrocento Sans"/>
              </a:rPr>
              <a:t> </a:t>
            </a:r>
            <a:br>
              <a:rPr b="0" i="0" lang="en-US" sz="1800" u="none" cap="none" strike="noStrike">
                <a:solidFill>
                  <a:srgbClr val="505050"/>
                </a:solidFill>
                <a:latin typeface="Quattrocento Sans"/>
                <a:ea typeface="Quattrocento Sans"/>
                <a:cs typeface="Quattrocento Sans"/>
                <a:sym typeface="Quattrocento Sans"/>
              </a:rPr>
            </a:br>
            <a:r>
              <a:rPr b="0" i="0" lang="en-US" sz="1800" u="none" cap="none" strike="noStrike">
                <a:solidFill>
                  <a:srgbClr val="505050"/>
                </a:solidFill>
                <a:latin typeface="Quattrocento Sans"/>
                <a:ea typeface="Quattrocento Sans"/>
                <a:cs typeface="Quattrocento Sans"/>
                <a:sym typeface="Quattrocento Sans"/>
              </a:rPr>
              <a:t>is feature </a:t>
            </a:r>
            <a:r>
              <a:rPr b="0" i="0" lang="en-US" sz="1800" u="none" cap="none" strike="noStrike">
                <a:solidFill>
                  <a:srgbClr val="00BCF2"/>
                </a:solidFill>
                <a:latin typeface="Quattrocento Sans"/>
                <a:ea typeface="Quattrocento Sans"/>
                <a:cs typeface="Quattrocento Sans"/>
                <a:sym typeface="Quattrocento Sans"/>
              </a:rPr>
              <a:t>switches</a:t>
            </a:r>
            <a:r>
              <a:rPr b="0" i="0" lang="en-US" sz="1800" u="none" cap="none" strike="noStrike">
                <a:solidFill>
                  <a:srgbClr val="505050"/>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pic>
        <p:nvPicPr>
          <p:cNvPr id="882" name="Google Shape;882;p63"/>
          <p:cNvPicPr preferRelativeResize="0"/>
          <p:nvPr/>
        </p:nvPicPr>
        <p:blipFill rotWithShape="1">
          <a:blip r:embed="rId3">
            <a:alphaModFix/>
          </a:blip>
          <a:srcRect b="0" l="0" r="0" t="0"/>
          <a:stretch/>
        </p:blipFill>
        <p:spPr>
          <a:xfrm>
            <a:off x="3065275" y="1913818"/>
            <a:ext cx="3649709" cy="2067139"/>
          </a:xfrm>
          <a:prstGeom prst="rect">
            <a:avLst/>
          </a:prstGeom>
          <a:noFill/>
          <a:ln>
            <a:noFill/>
          </a:ln>
        </p:spPr>
      </p:pic>
      <p:grpSp>
        <p:nvGrpSpPr>
          <p:cNvPr id="883" name="Google Shape;883;p63"/>
          <p:cNvGrpSpPr/>
          <p:nvPr/>
        </p:nvGrpSpPr>
        <p:grpSpPr>
          <a:xfrm>
            <a:off x="5300827" y="2656522"/>
            <a:ext cx="1345625" cy="581729"/>
            <a:chOff x="3079640" y="393786"/>
            <a:chExt cx="1842453" cy="1310178"/>
          </a:xfrm>
        </p:grpSpPr>
        <p:sp>
          <p:nvSpPr>
            <p:cNvPr id="884" name="Google Shape;884;p63"/>
            <p:cNvSpPr/>
            <p:nvPr/>
          </p:nvSpPr>
          <p:spPr>
            <a:xfrm>
              <a:off x="3079640" y="393786"/>
              <a:ext cx="1842453" cy="872728"/>
            </a:xfrm>
            <a:prstGeom prst="rect">
              <a:avLst/>
            </a:prstGeom>
            <a:solidFill>
              <a:schemeClr val="lt2">
                <a:alpha val="80000"/>
              </a:schemeClr>
            </a:solidFill>
            <a:ln>
              <a:noFill/>
            </a:ln>
          </p:spPr>
          <p:txBody>
            <a:bodyPr anchorCtr="0" anchor="ctr" bIns="146275" lIns="182850" spcFirstLastPara="1" rIns="182850" wrap="square" tIns="1462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rgbClr val="FFFFFF"/>
                  </a:solidFill>
                  <a:latin typeface="Quattrocento Sans"/>
                  <a:ea typeface="Quattrocento Sans"/>
                  <a:cs typeface="Quattrocento Sans"/>
                  <a:sym typeface="Quattrocento Sans"/>
                </a:rPr>
                <a:t>It’s DevOps!</a:t>
              </a:r>
              <a:endParaRPr b="0" i="0" sz="1400" u="none" cap="none" strike="noStrike">
                <a:solidFill>
                  <a:srgbClr val="000000"/>
                </a:solidFill>
                <a:latin typeface="Arial"/>
                <a:ea typeface="Arial"/>
                <a:cs typeface="Arial"/>
                <a:sym typeface="Arial"/>
              </a:endParaRPr>
            </a:p>
          </p:txBody>
        </p:sp>
        <p:sp>
          <p:nvSpPr>
            <p:cNvPr id="885" name="Google Shape;885;p63"/>
            <p:cNvSpPr/>
            <p:nvPr/>
          </p:nvSpPr>
          <p:spPr>
            <a:xfrm rot="10800000">
              <a:off x="3323442" y="1266513"/>
              <a:ext cx="505777" cy="437451"/>
            </a:xfrm>
            <a:prstGeom prst="rtTriangle">
              <a:avLst/>
            </a:prstGeom>
            <a:solidFill>
              <a:schemeClr val="lt2">
                <a:alpha val="80000"/>
              </a:schemeClr>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886" name="Google Shape;886;p63"/>
          <p:cNvGrpSpPr/>
          <p:nvPr/>
        </p:nvGrpSpPr>
        <p:grpSpPr>
          <a:xfrm>
            <a:off x="4643095" y="2164971"/>
            <a:ext cx="1205182" cy="646654"/>
            <a:chOff x="3079640" y="393786"/>
            <a:chExt cx="1842453" cy="1310178"/>
          </a:xfrm>
        </p:grpSpPr>
        <p:sp>
          <p:nvSpPr>
            <p:cNvPr id="887" name="Google Shape;887;p63"/>
            <p:cNvSpPr/>
            <p:nvPr/>
          </p:nvSpPr>
          <p:spPr>
            <a:xfrm>
              <a:off x="3079640" y="393786"/>
              <a:ext cx="1842453" cy="872728"/>
            </a:xfrm>
            <a:prstGeom prst="rect">
              <a:avLst/>
            </a:prstGeom>
            <a:solidFill>
              <a:schemeClr val="lt2">
                <a:alpha val="80000"/>
              </a:schemeClr>
            </a:solidFill>
            <a:ln>
              <a:noFill/>
            </a:ln>
          </p:spPr>
          <p:txBody>
            <a:bodyPr anchorCtr="0" anchor="ctr" bIns="146275" lIns="182850" spcFirstLastPara="1" rIns="182850" wrap="square" tIns="1462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rgbClr val="FFFFFF"/>
                  </a:solidFill>
                  <a:latin typeface="Quattrocento Sans"/>
                  <a:ea typeface="Quattrocento Sans"/>
                  <a:cs typeface="Quattrocento Sans"/>
                  <a:sym typeface="Quattrocento Sans"/>
                </a:rPr>
                <a:t>It’s DevOps!</a:t>
              </a:r>
              <a:endParaRPr b="0" i="0" sz="1400" u="none" cap="none" strike="noStrike">
                <a:solidFill>
                  <a:srgbClr val="000000"/>
                </a:solidFill>
                <a:latin typeface="Arial"/>
                <a:ea typeface="Arial"/>
                <a:cs typeface="Arial"/>
                <a:sym typeface="Arial"/>
              </a:endParaRPr>
            </a:p>
          </p:txBody>
        </p:sp>
        <p:sp>
          <p:nvSpPr>
            <p:cNvPr id="888" name="Google Shape;888;p63"/>
            <p:cNvSpPr/>
            <p:nvPr/>
          </p:nvSpPr>
          <p:spPr>
            <a:xfrm rot="10800000">
              <a:off x="3323442" y="1266513"/>
              <a:ext cx="505777" cy="437451"/>
            </a:xfrm>
            <a:prstGeom prst="rtTriangle">
              <a:avLst/>
            </a:prstGeom>
            <a:solidFill>
              <a:schemeClr val="lt2">
                <a:alpha val="80000"/>
              </a:schemeClr>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889" name="Google Shape;889;p63"/>
          <p:cNvGrpSpPr/>
          <p:nvPr/>
        </p:nvGrpSpPr>
        <p:grpSpPr>
          <a:xfrm>
            <a:off x="3228545" y="2458977"/>
            <a:ext cx="1367657" cy="601494"/>
            <a:chOff x="3079640" y="393786"/>
            <a:chExt cx="1842453" cy="1310178"/>
          </a:xfrm>
        </p:grpSpPr>
        <p:sp>
          <p:nvSpPr>
            <p:cNvPr id="890" name="Google Shape;890;p63"/>
            <p:cNvSpPr/>
            <p:nvPr/>
          </p:nvSpPr>
          <p:spPr>
            <a:xfrm>
              <a:off x="3079640" y="393786"/>
              <a:ext cx="1842453" cy="872728"/>
            </a:xfrm>
            <a:prstGeom prst="rect">
              <a:avLst/>
            </a:prstGeom>
            <a:solidFill>
              <a:schemeClr val="lt2">
                <a:alpha val="80000"/>
              </a:schemeClr>
            </a:solidFill>
            <a:ln>
              <a:noFill/>
            </a:ln>
          </p:spPr>
          <p:txBody>
            <a:bodyPr anchorCtr="0" anchor="ctr" bIns="146275" lIns="182850" spcFirstLastPara="1" rIns="182850" wrap="square" tIns="1462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rgbClr val="FFFFFF"/>
                  </a:solidFill>
                  <a:latin typeface="Quattrocento Sans"/>
                  <a:ea typeface="Quattrocento Sans"/>
                  <a:cs typeface="Quattrocento Sans"/>
                  <a:sym typeface="Quattrocento Sans"/>
                </a:rPr>
                <a:t>It’s DevOps!</a:t>
              </a:r>
              <a:endParaRPr b="0" i="0" sz="1400" u="none" cap="none" strike="noStrike">
                <a:solidFill>
                  <a:srgbClr val="000000"/>
                </a:solidFill>
                <a:latin typeface="Arial"/>
                <a:ea typeface="Arial"/>
                <a:cs typeface="Arial"/>
                <a:sym typeface="Arial"/>
              </a:endParaRPr>
            </a:p>
          </p:txBody>
        </p:sp>
        <p:sp>
          <p:nvSpPr>
            <p:cNvPr id="891" name="Google Shape;891;p63"/>
            <p:cNvSpPr/>
            <p:nvPr/>
          </p:nvSpPr>
          <p:spPr>
            <a:xfrm rot="10800000">
              <a:off x="3323442" y="1266513"/>
              <a:ext cx="505777" cy="437451"/>
            </a:xfrm>
            <a:prstGeom prst="rtTriangle">
              <a:avLst/>
            </a:prstGeom>
            <a:solidFill>
              <a:schemeClr val="lt2">
                <a:alpha val="80000"/>
              </a:schemeClr>
            </a:solidFill>
            <a:ln>
              <a:noFill/>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5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5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5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500"/>
                                        <p:tgtEl>
                                          <p:spTgt spid="8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95" name="Shape 895"/>
        <p:cNvGrpSpPr/>
        <p:nvPr/>
      </p:nvGrpSpPr>
      <p:grpSpPr>
        <a:xfrm>
          <a:off x="0" y="0"/>
          <a:ext cx="0" cy="0"/>
          <a:chOff x="0" y="0"/>
          <a:chExt cx="0" cy="0"/>
        </a:xfrm>
      </p:grpSpPr>
      <p:sp>
        <p:nvSpPr>
          <p:cNvPr id="896" name="Google Shape;896;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897" name="Google Shape;897;p64"/>
          <p:cNvSpPr/>
          <p:nvPr/>
        </p:nvSpPr>
        <p:spPr>
          <a:xfrm>
            <a:off x="518204" y="527734"/>
            <a:ext cx="793037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DevOps: the three stage conversation</a:t>
            </a:r>
            <a:endParaRPr b="0" i="0" sz="1400" u="none" cap="none" strike="noStrike">
              <a:solidFill>
                <a:srgbClr val="535353"/>
              </a:solidFill>
              <a:latin typeface="Arial"/>
              <a:ea typeface="Arial"/>
              <a:cs typeface="Arial"/>
              <a:sym typeface="Arial"/>
            </a:endParaRPr>
          </a:p>
        </p:txBody>
      </p:sp>
      <p:grpSp>
        <p:nvGrpSpPr>
          <p:cNvPr id="898" name="Google Shape;898;p64"/>
          <p:cNvGrpSpPr/>
          <p:nvPr/>
        </p:nvGrpSpPr>
        <p:grpSpPr>
          <a:xfrm>
            <a:off x="3144064" y="4169420"/>
            <a:ext cx="2734612" cy="580431"/>
            <a:chOff x="4359987" y="5622366"/>
            <a:chExt cx="3651001" cy="887505"/>
          </a:xfrm>
        </p:grpSpPr>
        <p:sp>
          <p:nvSpPr>
            <p:cNvPr id="899" name="Google Shape;899;p64"/>
            <p:cNvSpPr/>
            <p:nvPr/>
          </p:nvSpPr>
          <p:spPr>
            <a:xfrm>
              <a:off x="4359987" y="5622366"/>
              <a:ext cx="914400" cy="887505"/>
            </a:xfrm>
            <a:prstGeom prst="rect">
              <a:avLst/>
            </a:prstGeom>
            <a:solidFill>
              <a:srgbClr val="B4009E"/>
            </a:solidFill>
            <a:ln>
              <a:noFill/>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rgbClr val="000000"/>
                </a:buClr>
                <a:buSzPts val="5399"/>
                <a:buFont typeface="Arial"/>
                <a:buNone/>
              </a:pPr>
              <a:r>
                <a:rPr b="1" i="0" lang="en-US" sz="5399"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900" name="Google Shape;900;p64"/>
            <p:cNvSpPr/>
            <p:nvPr/>
          </p:nvSpPr>
          <p:spPr>
            <a:xfrm>
              <a:off x="5292296" y="5622366"/>
              <a:ext cx="2718692" cy="887505"/>
            </a:xfrm>
            <a:prstGeom prst="rect">
              <a:avLst/>
            </a:prstGeom>
            <a:solidFill>
              <a:srgbClr val="B4009E"/>
            </a:solidFill>
            <a:ln>
              <a:noFill/>
            </a:ln>
          </p:spPr>
          <p:txBody>
            <a:bodyPr anchorCtr="0" anchor="ctr" bIns="46625" lIns="182850" spcFirstLastPara="1" rIns="0" wrap="square" tIns="466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Quattrocento Sans"/>
                  <a:ea typeface="Quattrocento Sans"/>
                  <a:cs typeface="Quattrocento Sans"/>
                  <a:sym typeface="Quattrocento Sans"/>
                </a:rPr>
                <a:t>Process</a:t>
              </a:r>
              <a:endParaRPr b="0" i="0" sz="3999" u="none" cap="none" strike="noStrike">
                <a:solidFill>
                  <a:schemeClr val="lt1"/>
                </a:solidFill>
                <a:latin typeface="Quattrocento Sans"/>
                <a:ea typeface="Quattrocento Sans"/>
                <a:cs typeface="Quattrocento Sans"/>
                <a:sym typeface="Quattrocento Sans"/>
              </a:endParaRPr>
            </a:p>
          </p:txBody>
        </p:sp>
      </p:grpSp>
      <p:grpSp>
        <p:nvGrpSpPr>
          <p:cNvPr id="901" name="Google Shape;901;p64"/>
          <p:cNvGrpSpPr/>
          <p:nvPr/>
        </p:nvGrpSpPr>
        <p:grpSpPr>
          <a:xfrm>
            <a:off x="6127567" y="4139006"/>
            <a:ext cx="2974555" cy="580431"/>
            <a:chOff x="8208492" y="5622366"/>
            <a:chExt cx="3651000" cy="887505"/>
          </a:xfrm>
        </p:grpSpPr>
        <p:sp>
          <p:nvSpPr>
            <p:cNvPr id="902" name="Google Shape;902;p64"/>
            <p:cNvSpPr/>
            <p:nvPr/>
          </p:nvSpPr>
          <p:spPr>
            <a:xfrm>
              <a:off x="8208492" y="5622366"/>
              <a:ext cx="914400" cy="887505"/>
            </a:xfrm>
            <a:prstGeom prst="rect">
              <a:avLst/>
            </a:prstGeom>
            <a:solidFill>
              <a:srgbClr val="E81123"/>
            </a:solidFill>
            <a:ln>
              <a:noFill/>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rgbClr val="000000"/>
                </a:buClr>
                <a:buSzPts val="5399"/>
                <a:buFont typeface="Arial"/>
                <a:buNone/>
              </a:pPr>
              <a:r>
                <a:rPr b="1" i="0" lang="en-US" sz="5399"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903" name="Google Shape;903;p64"/>
            <p:cNvSpPr/>
            <p:nvPr/>
          </p:nvSpPr>
          <p:spPr>
            <a:xfrm>
              <a:off x="9140800" y="5622366"/>
              <a:ext cx="2718692" cy="887505"/>
            </a:xfrm>
            <a:prstGeom prst="rect">
              <a:avLst/>
            </a:prstGeom>
            <a:solidFill>
              <a:srgbClr val="E81123"/>
            </a:solidFill>
            <a:ln>
              <a:noFill/>
            </a:ln>
          </p:spPr>
          <p:txBody>
            <a:bodyPr anchorCtr="0" anchor="ctr" bIns="46625" lIns="182850" spcFirstLastPara="1" rIns="0" wrap="square" tIns="466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Quattrocento Sans"/>
                  <a:ea typeface="Quattrocento Sans"/>
                  <a:cs typeface="Quattrocento Sans"/>
                  <a:sym typeface="Quattrocento Sans"/>
                </a:rPr>
                <a:t>Products</a:t>
              </a:r>
              <a:endParaRPr b="0" i="0" sz="1400" u="none" cap="none" strike="noStrike">
                <a:solidFill>
                  <a:srgbClr val="000000"/>
                </a:solidFill>
                <a:latin typeface="Arial"/>
                <a:ea typeface="Arial"/>
                <a:cs typeface="Arial"/>
                <a:sym typeface="Arial"/>
              </a:endParaRPr>
            </a:p>
          </p:txBody>
        </p:sp>
      </p:grpSp>
      <p:grpSp>
        <p:nvGrpSpPr>
          <p:cNvPr id="904" name="Google Shape;904;p64"/>
          <p:cNvGrpSpPr/>
          <p:nvPr/>
        </p:nvGrpSpPr>
        <p:grpSpPr>
          <a:xfrm>
            <a:off x="400571" y="4167223"/>
            <a:ext cx="2331730" cy="580432"/>
            <a:chOff x="960776" y="3709841"/>
            <a:chExt cx="3689080" cy="887507"/>
          </a:xfrm>
        </p:grpSpPr>
        <p:sp>
          <p:nvSpPr>
            <p:cNvPr id="905" name="Google Shape;905;p64"/>
            <p:cNvSpPr/>
            <p:nvPr/>
          </p:nvSpPr>
          <p:spPr>
            <a:xfrm>
              <a:off x="960776" y="3709841"/>
              <a:ext cx="914400" cy="887505"/>
            </a:xfrm>
            <a:prstGeom prst="rect">
              <a:avLst/>
            </a:prstGeom>
            <a:solidFill>
              <a:srgbClr val="5C2D91"/>
            </a:solidFill>
            <a:ln>
              <a:noFill/>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rgbClr val="000000"/>
                </a:buClr>
                <a:buSzPts val="5399"/>
                <a:buFont typeface="Arial"/>
                <a:buNone/>
              </a:pPr>
              <a:r>
                <a:rPr b="1" i="0" lang="en-US" sz="5399"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906" name="Google Shape;906;p64"/>
            <p:cNvSpPr/>
            <p:nvPr/>
          </p:nvSpPr>
          <p:spPr>
            <a:xfrm>
              <a:off x="1931164" y="3709843"/>
              <a:ext cx="2718692" cy="887505"/>
            </a:xfrm>
            <a:prstGeom prst="rect">
              <a:avLst/>
            </a:prstGeom>
            <a:solidFill>
              <a:srgbClr val="5C2D91"/>
            </a:solidFill>
            <a:ln>
              <a:noFill/>
            </a:ln>
          </p:spPr>
          <p:txBody>
            <a:bodyPr anchorCtr="0" anchor="ctr" bIns="46625" lIns="182850" spcFirstLastPara="1" rIns="0" wrap="square" tIns="466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Quattrocento Sans"/>
                  <a:ea typeface="Quattrocento Sans"/>
                  <a:cs typeface="Quattrocento Sans"/>
                  <a:sym typeface="Quattrocento Sans"/>
                </a:rPr>
                <a:t>People</a:t>
              </a:r>
              <a:endParaRPr b="0" i="0" sz="1400" u="none" cap="none" strike="noStrike">
                <a:solidFill>
                  <a:srgbClr val="000000"/>
                </a:solidFill>
                <a:latin typeface="Arial"/>
                <a:ea typeface="Arial"/>
                <a:cs typeface="Arial"/>
                <a:sym typeface="Arial"/>
              </a:endParaRPr>
            </a:p>
          </p:txBody>
        </p:sp>
      </p:grpSp>
      <p:pic>
        <p:nvPicPr>
          <p:cNvPr id="907" name="Google Shape;907;p64"/>
          <p:cNvPicPr preferRelativeResize="0"/>
          <p:nvPr/>
        </p:nvPicPr>
        <p:blipFill rotWithShape="1">
          <a:blip r:embed="rId3">
            <a:alphaModFix/>
          </a:blip>
          <a:srcRect b="0" l="0" r="0" t="0"/>
          <a:stretch/>
        </p:blipFill>
        <p:spPr>
          <a:xfrm>
            <a:off x="527854" y="1775939"/>
            <a:ext cx="1038582" cy="1650141"/>
          </a:xfrm>
          <a:prstGeom prst="rect">
            <a:avLst/>
          </a:prstGeom>
          <a:noFill/>
          <a:ln>
            <a:noFill/>
          </a:ln>
        </p:spPr>
      </p:pic>
      <p:pic>
        <p:nvPicPr>
          <p:cNvPr id="908" name="Google Shape;908;p64"/>
          <p:cNvPicPr preferRelativeResize="0"/>
          <p:nvPr/>
        </p:nvPicPr>
        <p:blipFill rotWithShape="1">
          <a:blip r:embed="rId4">
            <a:alphaModFix/>
          </a:blip>
          <a:srcRect b="0" l="0" r="0" t="0"/>
          <a:stretch/>
        </p:blipFill>
        <p:spPr>
          <a:xfrm>
            <a:off x="1902141" y="1958943"/>
            <a:ext cx="832175" cy="1450169"/>
          </a:xfrm>
          <a:prstGeom prst="rect">
            <a:avLst/>
          </a:prstGeom>
          <a:noFill/>
          <a:ln>
            <a:noFill/>
          </a:ln>
        </p:spPr>
      </p:pic>
      <p:grpSp>
        <p:nvGrpSpPr>
          <p:cNvPr id="909" name="Google Shape;909;p64"/>
          <p:cNvGrpSpPr/>
          <p:nvPr/>
        </p:nvGrpSpPr>
        <p:grpSpPr>
          <a:xfrm>
            <a:off x="3816068" y="1884990"/>
            <a:ext cx="1291536" cy="1331399"/>
            <a:chOff x="3763989" y="1325427"/>
            <a:chExt cx="4610100" cy="4611688"/>
          </a:xfrm>
        </p:grpSpPr>
        <p:pic>
          <p:nvPicPr>
            <p:cNvPr id="910" name="Google Shape;910;p64"/>
            <p:cNvPicPr preferRelativeResize="0"/>
            <p:nvPr/>
          </p:nvPicPr>
          <p:blipFill rotWithShape="1">
            <a:blip r:embed="rId5">
              <a:alphaModFix/>
            </a:blip>
            <a:srcRect b="0" l="0" r="0" t="0"/>
            <a:stretch/>
          </p:blipFill>
          <p:spPr>
            <a:xfrm>
              <a:off x="5826300" y="2709936"/>
              <a:ext cx="1717500" cy="1552700"/>
            </a:xfrm>
            <a:prstGeom prst="rect">
              <a:avLst/>
            </a:prstGeom>
            <a:noFill/>
            <a:ln>
              <a:noFill/>
            </a:ln>
          </p:spPr>
        </p:pic>
        <p:pic>
          <p:nvPicPr>
            <p:cNvPr id="911" name="Google Shape;911;p64"/>
            <p:cNvPicPr preferRelativeResize="0"/>
            <p:nvPr/>
          </p:nvPicPr>
          <p:blipFill rotWithShape="1">
            <a:blip r:embed="rId6">
              <a:alphaModFix/>
            </a:blip>
            <a:srcRect b="0" l="0" r="0" t="0"/>
            <a:stretch/>
          </p:blipFill>
          <p:spPr>
            <a:xfrm>
              <a:off x="4571892" y="2730500"/>
              <a:ext cx="1772163" cy="1609471"/>
            </a:xfrm>
            <a:prstGeom prst="rect">
              <a:avLst/>
            </a:prstGeom>
            <a:noFill/>
            <a:ln>
              <a:noFill/>
            </a:ln>
          </p:spPr>
        </p:pic>
        <p:pic>
          <p:nvPicPr>
            <p:cNvPr id="912" name="Google Shape;912;p64"/>
            <p:cNvPicPr preferRelativeResize="0"/>
            <p:nvPr/>
          </p:nvPicPr>
          <p:blipFill rotWithShape="1">
            <a:blip r:embed="rId7">
              <a:alphaModFix/>
            </a:blip>
            <a:srcRect b="0" l="0" r="0" t="0"/>
            <a:stretch/>
          </p:blipFill>
          <p:spPr>
            <a:xfrm>
              <a:off x="5997154" y="3677327"/>
              <a:ext cx="248694" cy="204640"/>
            </a:xfrm>
            <a:prstGeom prst="rect">
              <a:avLst/>
            </a:prstGeom>
            <a:noFill/>
            <a:ln>
              <a:noFill/>
            </a:ln>
          </p:spPr>
        </p:pic>
        <p:pic>
          <p:nvPicPr>
            <p:cNvPr id="913" name="Google Shape;913;p64"/>
            <p:cNvPicPr preferRelativeResize="0"/>
            <p:nvPr/>
          </p:nvPicPr>
          <p:blipFill rotWithShape="1">
            <a:blip r:embed="rId8">
              <a:alphaModFix/>
            </a:blip>
            <a:srcRect b="0" l="0" r="0" t="0"/>
            <a:stretch/>
          </p:blipFill>
          <p:spPr>
            <a:xfrm>
              <a:off x="3844108" y="1405778"/>
              <a:ext cx="4449971" cy="4450143"/>
            </a:xfrm>
            <a:prstGeom prst="rect">
              <a:avLst/>
            </a:prstGeom>
            <a:noFill/>
            <a:ln>
              <a:noFill/>
            </a:ln>
          </p:spPr>
        </p:pic>
        <p:sp>
          <p:nvSpPr>
            <p:cNvPr id="914" name="Google Shape;914;p64"/>
            <p:cNvSpPr/>
            <p:nvPr/>
          </p:nvSpPr>
          <p:spPr>
            <a:xfrm>
              <a:off x="3763989" y="1325427"/>
              <a:ext cx="2305050" cy="2305050"/>
            </a:xfrm>
            <a:custGeom>
              <a:rect b="b" l="l" r="r" t="t"/>
              <a:pathLst>
                <a:path extrusionOk="0" h="2678" w="2679">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915" name="Google Shape;915;p64"/>
            <p:cNvSpPr/>
            <p:nvPr/>
          </p:nvSpPr>
          <p:spPr>
            <a:xfrm>
              <a:off x="3763989" y="3630477"/>
              <a:ext cx="2305050" cy="2306638"/>
            </a:xfrm>
            <a:custGeom>
              <a:rect b="b" l="l" r="r" t="t"/>
              <a:pathLst>
                <a:path extrusionOk="0" h="2679" w="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916" name="Google Shape;916;p64"/>
            <p:cNvSpPr/>
            <p:nvPr/>
          </p:nvSpPr>
          <p:spPr>
            <a:xfrm>
              <a:off x="6069039" y="1325427"/>
              <a:ext cx="2305050" cy="2305050"/>
            </a:xfrm>
            <a:custGeom>
              <a:rect b="b" l="l" r="r" t="t"/>
              <a:pathLst>
                <a:path extrusionOk="0" h="2678" w="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917" name="Google Shape;917;p64"/>
            <p:cNvSpPr/>
            <p:nvPr/>
          </p:nvSpPr>
          <p:spPr>
            <a:xfrm>
              <a:off x="3763989" y="1325427"/>
              <a:ext cx="2305050" cy="2305050"/>
            </a:xfrm>
            <a:custGeom>
              <a:rect b="b" l="l" r="r" t="t"/>
              <a:pathLst>
                <a:path extrusionOk="0" h="2678" w="2679">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918" name="Google Shape;918;p64"/>
            <p:cNvSpPr/>
            <p:nvPr/>
          </p:nvSpPr>
          <p:spPr>
            <a:xfrm>
              <a:off x="3763989" y="3630477"/>
              <a:ext cx="2305050" cy="2306638"/>
            </a:xfrm>
            <a:custGeom>
              <a:rect b="b" l="l" r="r" t="t"/>
              <a:pathLst>
                <a:path extrusionOk="0" h="2679" w="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919" name="Google Shape;919;p64"/>
            <p:cNvSpPr/>
            <p:nvPr/>
          </p:nvSpPr>
          <p:spPr>
            <a:xfrm>
              <a:off x="6069039" y="3630477"/>
              <a:ext cx="2305050" cy="2306638"/>
            </a:xfrm>
            <a:custGeom>
              <a:rect b="b" l="l" r="r" t="t"/>
              <a:pathLst>
                <a:path extrusionOk="0" h="2679" w="2678">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920" name="Google Shape;920;p64"/>
            <p:cNvSpPr/>
            <p:nvPr/>
          </p:nvSpPr>
          <p:spPr>
            <a:xfrm>
              <a:off x="6069039" y="1325427"/>
              <a:ext cx="2305050" cy="2305050"/>
            </a:xfrm>
            <a:custGeom>
              <a:rect b="b" l="l" r="r" t="t"/>
              <a:pathLst>
                <a:path extrusionOk="0" h="2678" w="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grpSp>
      <p:sp>
        <p:nvSpPr>
          <p:cNvPr id="921" name="Google Shape;921;p64"/>
          <p:cNvSpPr txBox="1"/>
          <p:nvPr/>
        </p:nvSpPr>
        <p:spPr>
          <a:xfrm>
            <a:off x="187115" y="2763256"/>
            <a:ext cx="853300" cy="517065"/>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202020"/>
                </a:solidFill>
                <a:latin typeface="Arial"/>
                <a:ea typeface="Arial"/>
                <a:cs typeface="Arial"/>
                <a:sym typeface="Arial"/>
              </a:rPr>
              <a:t>DEV</a:t>
            </a:r>
            <a:endParaRPr b="0" i="0" sz="1400" u="none" cap="none" strike="noStrike">
              <a:solidFill>
                <a:srgbClr val="000000"/>
              </a:solidFill>
              <a:latin typeface="Arial"/>
              <a:ea typeface="Arial"/>
              <a:cs typeface="Arial"/>
              <a:sym typeface="Arial"/>
            </a:endParaRPr>
          </a:p>
        </p:txBody>
      </p:sp>
      <p:pic>
        <p:nvPicPr>
          <p:cNvPr id="922" name="Google Shape;922;p64"/>
          <p:cNvPicPr preferRelativeResize="0"/>
          <p:nvPr/>
        </p:nvPicPr>
        <p:blipFill rotWithShape="1">
          <a:blip r:embed="rId9">
            <a:alphaModFix/>
          </a:blip>
          <a:srcRect b="0" l="0" r="0" t="0"/>
          <a:stretch/>
        </p:blipFill>
        <p:spPr>
          <a:xfrm>
            <a:off x="2595728" y="2350064"/>
            <a:ext cx="78155" cy="89716"/>
          </a:xfrm>
          <a:prstGeom prst="rect">
            <a:avLst/>
          </a:prstGeom>
          <a:noFill/>
          <a:ln>
            <a:noFill/>
          </a:ln>
        </p:spPr>
      </p:pic>
      <p:pic>
        <p:nvPicPr>
          <p:cNvPr id="923" name="Google Shape;923;p64"/>
          <p:cNvPicPr preferRelativeResize="0"/>
          <p:nvPr/>
        </p:nvPicPr>
        <p:blipFill rotWithShape="1">
          <a:blip r:embed="rId9">
            <a:alphaModFix/>
          </a:blip>
          <a:srcRect b="0" l="0" r="0" t="0"/>
          <a:stretch/>
        </p:blipFill>
        <p:spPr>
          <a:xfrm flipH="1">
            <a:off x="2870271" y="2350064"/>
            <a:ext cx="78155" cy="89716"/>
          </a:xfrm>
          <a:prstGeom prst="rect">
            <a:avLst/>
          </a:prstGeom>
          <a:noFill/>
          <a:ln>
            <a:noFill/>
          </a:ln>
        </p:spPr>
      </p:pic>
      <p:sp>
        <p:nvSpPr>
          <p:cNvPr id="924" name="Google Shape;924;p64"/>
          <p:cNvSpPr txBox="1"/>
          <p:nvPr/>
        </p:nvSpPr>
        <p:spPr>
          <a:xfrm>
            <a:off x="1760731" y="1503532"/>
            <a:ext cx="914240" cy="517065"/>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OPS</a:t>
            </a:r>
            <a:endParaRPr b="0" i="0" sz="1400" u="none" cap="none" strike="noStrike">
              <a:solidFill>
                <a:srgbClr val="000000"/>
              </a:solidFill>
              <a:latin typeface="Arial"/>
              <a:ea typeface="Arial"/>
              <a:cs typeface="Arial"/>
              <a:sym typeface="Arial"/>
            </a:endParaRPr>
          </a:p>
        </p:txBody>
      </p:sp>
      <p:grpSp>
        <p:nvGrpSpPr>
          <p:cNvPr id="925" name="Google Shape;925;p64"/>
          <p:cNvGrpSpPr/>
          <p:nvPr/>
        </p:nvGrpSpPr>
        <p:grpSpPr>
          <a:xfrm>
            <a:off x="6499245" y="1313458"/>
            <a:ext cx="2145986" cy="2145986"/>
            <a:chOff x="4849" y="732"/>
            <a:chExt cx="2940" cy="2940"/>
          </a:xfrm>
        </p:grpSpPr>
        <p:sp>
          <p:nvSpPr>
            <p:cNvPr id="926" name="Google Shape;926;p64"/>
            <p:cNvSpPr/>
            <p:nvPr/>
          </p:nvSpPr>
          <p:spPr>
            <a:xfrm>
              <a:off x="4849" y="732"/>
              <a:ext cx="2940" cy="29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4"/>
            <p:cNvSpPr/>
            <p:nvPr/>
          </p:nvSpPr>
          <p:spPr>
            <a:xfrm>
              <a:off x="7161" y="2751"/>
              <a:ext cx="255" cy="125"/>
            </a:xfrm>
            <a:custGeom>
              <a:rect b="b" l="l" r="r" t="t"/>
              <a:pathLst>
                <a:path extrusionOk="0" h="49" w="100">
                  <a:moveTo>
                    <a:pt x="51" y="1"/>
                  </a:moveTo>
                  <a:cubicBezTo>
                    <a:pt x="24" y="0"/>
                    <a:pt x="1" y="21"/>
                    <a:pt x="0" y="49"/>
                  </a:cubicBezTo>
                  <a:cubicBezTo>
                    <a:pt x="99" y="49"/>
                    <a:pt x="99" y="49"/>
                    <a:pt x="99" y="49"/>
                  </a:cubicBezTo>
                  <a:cubicBezTo>
                    <a:pt x="100" y="21"/>
                    <a:pt x="79" y="2"/>
                    <a:pt x="51" y="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4"/>
            <p:cNvSpPr/>
            <p:nvPr/>
          </p:nvSpPr>
          <p:spPr>
            <a:xfrm>
              <a:off x="6691" y="2753"/>
              <a:ext cx="544" cy="69"/>
            </a:xfrm>
            <a:custGeom>
              <a:rect b="b" l="l" r="r" t="t"/>
              <a:pathLst>
                <a:path extrusionOk="0" h="27" w="213">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4"/>
            <p:cNvSpPr/>
            <p:nvPr/>
          </p:nvSpPr>
          <p:spPr>
            <a:xfrm>
              <a:off x="5775" y="2554"/>
              <a:ext cx="567" cy="120"/>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4"/>
            <p:cNvSpPr/>
            <p:nvPr/>
          </p:nvSpPr>
          <p:spPr>
            <a:xfrm>
              <a:off x="5362" y="1663"/>
              <a:ext cx="1370" cy="952"/>
            </a:xfrm>
            <a:custGeom>
              <a:rect b="b" l="l" r="r" t="t"/>
              <a:pathLst>
                <a:path extrusionOk="0" h="373" w="537">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4"/>
            <p:cNvSpPr/>
            <p:nvPr/>
          </p:nvSpPr>
          <p:spPr>
            <a:xfrm>
              <a:off x="5405" y="1707"/>
              <a:ext cx="1284" cy="727"/>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4"/>
            <p:cNvSpPr/>
            <p:nvPr/>
          </p:nvSpPr>
          <p:spPr>
            <a:xfrm>
              <a:off x="5209" y="2809"/>
              <a:ext cx="1697" cy="64"/>
            </a:xfrm>
            <a:prstGeom prst="rect">
              <a:avLst/>
            </a:prstGeom>
            <a:solidFill>
              <a:srgbClr val="30303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4"/>
            <p:cNvSpPr/>
            <p:nvPr/>
          </p:nvSpPr>
          <p:spPr>
            <a:xfrm>
              <a:off x="5209" y="2733"/>
              <a:ext cx="1697" cy="76"/>
            </a:xfrm>
            <a:custGeom>
              <a:rect b="b" l="l" r="r" t="t"/>
              <a:pathLst>
                <a:path extrusionOk="0" h="76" w="1697">
                  <a:moveTo>
                    <a:pt x="1697" y="76"/>
                  </a:moveTo>
                  <a:lnTo>
                    <a:pt x="0" y="76"/>
                  </a:lnTo>
                  <a:lnTo>
                    <a:pt x="107" y="0"/>
                  </a:lnTo>
                  <a:lnTo>
                    <a:pt x="1592" y="0"/>
                  </a:lnTo>
                  <a:lnTo>
                    <a:pt x="1697" y="7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4"/>
            <p:cNvSpPr/>
            <p:nvPr/>
          </p:nvSpPr>
          <p:spPr>
            <a:xfrm>
              <a:off x="5732" y="1531"/>
              <a:ext cx="674" cy="674"/>
            </a:xfrm>
            <a:prstGeom prst="ellipse">
              <a:avLst/>
            </a:pr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4"/>
            <p:cNvSpPr/>
            <p:nvPr/>
          </p:nvSpPr>
          <p:spPr>
            <a:xfrm>
              <a:off x="5900" y="1725"/>
              <a:ext cx="337" cy="286"/>
            </a:xfrm>
            <a:custGeom>
              <a:rect b="b" l="l" r="r" t="t"/>
              <a:pathLst>
                <a:path extrusionOk="0" h="112" w="13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39" name="Shape 939"/>
        <p:cNvGrpSpPr/>
        <p:nvPr/>
      </p:nvGrpSpPr>
      <p:grpSpPr>
        <a:xfrm>
          <a:off x="0" y="0"/>
          <a:ext cx="0" cy="0"/>
          <a:chOff x="0" y="0"/>
          <a:chExt cx="0" cy="0"/>
        </a:xfrm>
      </p:grpSpPr>
      <p:sp>
        <p:nvSpPr>
          <p:cNvPr id="940" name="Google Shape;940;p65"/>
          <p:cNvSpPr/>
          <p:nvPr/>
        </p:nvSpPr>
        <p:spPr>
          <a:xfrm>
            <a:off x="518204" y="527734"/>
            <a:ext cx="70071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The consequences of inefficiency</a:t>
            </a:r>
            <a:endParaRPr b="0" i="0" sz="1400" u="none" cap="none" strike="noStrike">
              <a:solidFill>
                <a:srgbClr val="535353"/>
              </a:solidFill>
              <a:latin typeface="Arial"/>
              <a:ea typeface="Arial"/>
              <a:cs typeface="Arial"/>
              <a:sym typeface="Arial"/>
            </a:endParaRPr>
          </a:p>
        </p:txBody>
      </p:sp>
      <p:grpSp>
        <p:nvGrpSpPr>
          <p:cNvPr id="941" name="Google Shape;941;p65"/>
          <p:cNvGrpSpPr/>
          <p:nvPr/>
        </p:nvGrpSpPr>
        <p:grpSpPr>
          <a:xfrm>
            <a:off x="253246" y="1365270"/>
            <a:ext cx="3464906" cy="3219430"/>
            <a:chOff x="566737" y="1797050"/>
            <a:chExt cx="3948113" cy="3948112"/>
          </a:xfrm>
        </p:grpSpPr>
        <p:sp>
          <p:nvSpPr>
            <p:cNvPr id="942" name="Google Shape;942;p65"/>
            <p:cNvSpPr/>
            <p:nvPr/>
          </p:nvSpPr>
          <p:spPr>
            <a:xfrm>
              <a:off x="1409700" y="2640012"/>
              <a:ext cx="2260600" cy="2260600"/>
            </a:xfrm>
            <a:prstGeom prst="ellipse">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43" name="Google Shape;943;p65"/>
            <p:cNvSpPr/>
            <p:nvPr/>
          </p:nvSpPr>
          <p:spPr>
            <a:xfrm>
              <a:off x="566737" y="1797050"/>
              <a:ext cx="3948113" cy="3948112"/>
            </a:xfrm>
            <a:prstGeom prst="ellipse">
              <a:avLst/>
            </a:prstGeom>
            <a:solidFill>
              <a:srgbClr val="F0F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grpSp>
      <p:sp>
        <p:nvSpPr>
          <p:cNvPr id="944" name="Google Shape;944;p65"/>
          <p:cNvSpPr/>
          <p:nvPr/>
        </p:nvSpPr>
        <p:spPr>
          <a:xfrm>
            <a:off x="1195962" y="3134839"/>
            <a:ext cx="1268958" cy="651321"/>
          </a:xfrm>
          <a:custGeom>
            <a:rect b="b" l="l" r="r" t="t"/>
            <a:pathLst>
              <a:path extrusionOk="0" h="578" w="1077">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p:spPr>
        <p:txBody>
          <a:bodyPr anchorCtr="0" anchor="ctr" bIns="0" lIns="91425" spcFirstLastPara="1" rIns="91425" wrap="square" tIns="45700">
            <a:noAutofit/>
          </a:bodyPr>
          <a:lstStyle/>
          <a:p>
            <a:pPr indent="0" lvl="0" marL="0" marR="0" rtl="0" algn="ctr">
              <a:lnSpc>
                <a:spcPct val="130000"/>
              </a:lnSpc>
              <a:spcBef>
                <a:spcPts val="0"/>
              </a:spcBef>
              <a:spcAft>
                <a:spcPts val="0"/>
              </a:spcAft>
              <a:buClr>
                <a:srgbClr val="000000"/>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Developers</a:t>
            </a:r>
            <a:endParaRPr b="0" i="0" sz="2000" u="none" cap="none" strike="noStrike">
              <a:solidFill>
                <a:srgbClr val="FFFFFF"/>
              </a:solidFill>
              <a:latin typeface="Quattrocento Sans"/>
              <a:ea typeface="Quattrocento Sans"/>
              <a:cs typeface="Quattrocento Sans"/>
              <a:sym typeface="Quattrocento Sans"/>
            </a:endParaRPr>
          </a:p>
        </p:txBody>
      </p:sp>
      <p:grpSp>
        <p:nvGrpSpPr>
          <p:cNvPr id="945" name="Google Shape;945;p65"/>
          <p:cNvGrpSpPr/>
          <p:nvPr/>
        </p:nvGrpSpPr>
        <p:grpSpPr>
          <a:xfrm>
            <a:off x="2219988" y="4327432"/>
            <a:ext cx="5929690" cy="737446"/>
            <a:chOff x="2941637" y="5173662"/>
            <a:chExt cx="6528053" cy="753584"/>
          </a:xfrm>
        </p:grpSpPr>
        <p:sp>
          <p:nvSpPr>
            <p:cNvPr id="946" name="Google Shape;946;p65"/>
            <p:cNvSpPr/>
            <p:nvPr/>
          </p:nvSpPr>
          <p:spPr>
            <a:xfrm>
              <a:off x="7156690" y="5428646"/>
              <a:ext cx="2313000" cy="498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1" i="0" lang="en-US" sz="900" u="none" cap="none" strike="noStrike">
                  <a:solidFill>
                    <a:srgbClr val="002050"/>
                  </a:solidFill>
                  <a:latin typeface="Quattrocento Sans"/>
                  <a:ea typeface="Quattrocento Sans"/>
                  <a:cs typeface="Quattrocento Sans"/>
                  <a:sym typeface="Quattrocento Sans"/>
                </a:rPr>
                <a:t>DevOps</a:t>
              </a:r>
              <a:r>
                <a:rPr b="0" i="0" lang="en-US" sz="900" u="none" cap="none" strike="noStrike">
                  <a:solidFill>
                    <a:srgbClr val="002050"/>
                  </a:solidFill>
                  <a:latin typeface="Quattrocento Sans"/>
                  <a:ea typeface="Quattrocento Sans"/>
                  <a:cs typeface="Quattrocento Sans"/>
                  <a:sym typeface="Quattrocento Sans"/>
                </a:rPr>
                <a:t> was being initiated by</a:t>
              </a:r>
              <a:br>
                <a:rPr b="0" i="0" lang="en-US" sz="900" u="none" cap="none" strike="noStrike">
                  <a:solidFill>
                    <a:srgbClr val="002050"/>
                  </a:solidFill>
                  <a:latin typeface="Quattrocento Sans"/>
                  <a:ea typeface="Quattrocento Sans"/>
                  <a:cs typeface="Quattrocento Sans"/>
                  <a:sym typeface="Quattrocento Sans"/>
                </a:rPr>
              </a:br>
              <a:r>
                <a:rPr b="0" i="0" lang="en-US" sz="900" u="none" cap="none" strike="noStrike">
                  <a:solidFill>
                    <a:srgbClr val="002050"/>
                  </a:solidFill>
                  <a:latin typeface="Quattrocento Sans"/>
                  <a:ea typeface="Quattrocento Sans"/>
                  <a:cs typeface="Quattrocento Sans"/>
                  <a:sym typeface="Quattrocento Sans"/>
                </a:rPr>
                <a:t>more development teams than IT Ops</a:t>
              </a:r>
              <a:br>
                <a:rPr b="0" i="0" lang="en-US" sz="900" u="none" cap="none" strike="noStrike">
                  <a:solidFill>
                    <a:srgbClr val="002050"/>
                  </a:solidFill>
                  <a:latin typeface="Quattrocento Sans"/>
                  <a:ea typeface="Quattrocento Sans"/>
                  <a:cs typeface="Quattrocento Sans"/>
                  <a:sym typeface="Quattrocento Sans"/>
                </a:rPr>
              </a:br>
              <a:r>
                <a:rPr b="0" i="0" lang="en-US" sz="900" u="none" cap="none" strike="noStrike">
                  <a:solidFill>
                    <a:srgbClr val="002050"/>
                  </a:solidFill>
                  <a:latin typeface="Quattrocento Sans"/>
                  <a:ea typeface="Quattrocento Sans"/>
                  <a:cs typeface="Quattrocento Sans"/>
                  <a:sym typeface="Quattrocento Sans"/>
                </a:rPr>
                <a:t>teams by about a </a:t>
              </a:r>
              <a:r>
                <a:rPr b="1" i="0" lang="en-US" sz="900" u="none" cap="none" strike="noStrike">
                  <a:solidFill>
                    <a:srgbClr val="002050"/>
                  </a:solidFill>
                  <a:latin typeface="Quattrocento Sans"/>
                  <a:ea typeface="Quattrocento Sans"/>
                  <a:cs typeface="Quattrocento Sans"/>
                  <a:sym typeface="Quattrocento Sans"/>
                </a:rPr>
                <a:t>40%</a:t>
              </a:r>
              <a:r>
                <a:rPr b="0" i="0" lang="en-US" sz="900" u="none" cap="none" strike="noStrike">
                  <a:solidFill>
                    <a:srgbClr val="002050"/>
                  </a:solidFill>
                  <a:latin typeface="Quattrocento Sans"/>
                  <a:ea typeface="Quattrocento Sans"/>
                  <a:cs typeface="Quattrocento Sans"/>
                  <a:sym typeface="Quattrocento Sans"/>
                </a:rPr>
                <a:t> to </a:t>
              </a:r>
              <a:r>
                <a:rPr b="1" i="0" lang="en-US" sz="900" u="none" cap="none" strike="noStrike">
                  <a:solidFill>
                    <a:srgbClr val="002050"/>
                  </a:solidFill>
                  <a:latin typeface="Quattrocento Sans"/>
                  <a:ea typeface="Quattrocento Sans"/>
                  <a:cs typeface="Quattrocento Sans"/>
                  <a:sym typeface="Quattrocento Sans"/>
                </a:rPr>
                <a:t>33%</a:t>
              </a:r>
              <a:r>
                <a:rPr b="0" i="0" lang="en-US" sz="900" u="none" cap="none" strike="noStrike">
                  <a:solidFill>
                    <a:srgbClr val="002050"/>
                  </a:solidFill>
                  <a:latin typeface="Quattrocento Sans"/>
                  <a:ea typeface="Quattrocento Sans"/>
                  <a:cs typeface="Quattrocento Sans"/>
                  <a:sym typeface="Quattrocento Sans"/>
                </a:rPr>
                <a:t> margin</a:t>
              </a:r>
              <a:endParaRPr b="1" i="0" sz="1400" u="none" cap="none" strike="noStrike">
                <a:solidFill>
                  <a:srgbClr val="505050"/>
                </a:solidFill>
                <a:latin typeface="Quattrocento Sans"/>
                <a:ea typeface="Quattrocento Sans"/>
                <a:cs typeface="Quattrocento Sans"/>
                <a:sym typeface="Quattrocento Sans"/>
              </a:endParaRPr>
            </a:p>
          </p:txBody>
        </p:sp>
        <p:grpSp>
          <p:nvGrpSpPr>
            <p:cNvPr id="947" name="Google Shape;947;p65"/>
            <p:cNvGrpSpPr/>
            <p:nvPr/>
          </p:nvGrpSpPr>
          <p:grpSpPr>
            <a:xfrm>
              <a:off x="2941637" y="5173662"/>
              <a:ext cx="1600200" cy="212726"/>
              <a:chOff x="2941637" y="5173662"/>
              <a:chExt cx="1600200" cy="212726"/>
            </a:xfrm>
          </p:grpSpPr>
          <p:grpSp>
            <p:nvGrpSpPr>
              <p:cNvPr id="948" name="Google Shape;948;p65"/>
              <p:cNvGrpSpPr/>
              <p:nvPr/>
            </p:nvGrpSpPr>
            <p:grpSpPr>
              <a:xfrm>
                <a:off x="3800474" y="5173662"/>
                <a:ext cx="741363" cy="212726"/>
                <a:chOff x="3267074" y="5108575"/>
                <a:chExt cx="741363" cy="212726"/>
              </a:xfrm>
            </p:grpSpPr>
            <p:sp>
              <p:nvSpPr>
                <p:cNvPr id="949" name="Google Shape;949;p65"/>
                <p:cNvSpPr/>
                <p:nvPr/>
              </p:nvSpPr>
              <p:spPr>
                <a:xfrm>
                  <a:off x="3640137" y="5164138"/>
                  <a:ext cx="80963" cy="157163"/>
                </a:xfrm>
                <a:custGeom>
                  <a:rect b="b" l="l" r="r" t="t"/>
                  <a:pathLst>
                    <a:path extrusionOk="0" h="99" w="51">
                      <a:moveTo>
                        <a:pt x="0" y="0"/>
                      </a:moveTo>
                      <a:lnTo>
                        <a:pt x="51" y="0"/>
                      </a:lnTo>
                      <a:lnTo>
                        <a:pt x="51" y="99"/>
                      </a:lnTo>
                      <a:lnTo>
                        <a:pt x="0" y="99"/>
                      </a:lnTo>
                      <a:lnTo>
                        <a:pt x="0" y="0"/>
                      </a:lnTo>
                      <a:lnTo>
                        <a:pt x="0" y="0"/>
                      </a:lnTo>
                      <a:close/>
                    </a:path>
                  </a:pathLst>
                </a:cu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50" name="Google Shape;950;p65"/>
                <p:cNvSpPr/>
                <p:nvPr/>
              </p:nvSpPr>
              <p:spPr>
                <a:xfrm>
                  <a:off x="3267074" y="5108575"/>
                  <a:ext cx="373063" cy="212725"/>
                </a:xfrm>
                <a:custGeom>
                  <a:rect b="b" l="l" r="r" t="t"/>
                  <a:pathLst>
                    <a:path extrusionOk="0" h="103" w="181">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51" name="Google Shape;951;p65"/>
                <p:cNvSpPr/>
                <p:nvPr/>
              </p:nvSpPr>
              <p:spPr>
                <a:xfrm>
                  <a:off x="3721099" y="5164138"/>
                  <a:ext cx="287338" cy="157163"/>
                </a:xfrm>
                <a:custGeom>
                  <a:rect b="b" l="l" r="r" t="t"/>
                  <a:pathLst>
                    <a:path extrusionOk="0" h="99" w="181">
                      <a:moveTo>
                        <a:pt x="0" y="0"/>
                      </a:moveTo>
                      <a:lnTo>
                        <a:pt x="181" y="0"/>
                      </a:lnTo>
                      <a:lnTo>
                        <a:pt x="181" y="99"/>
                      </a:lnTo>
                      <a:lnTo>
                        <a:pt x="0" y="99"/>
                      </a:lnTo>
                      <a:lnTo>
                        <a:pt x="0" y="0"/>
                      </a:lnTo>
                      <a:lnTo>
                        <a:pt x="0" y="0"/>
                      </a:lnTo>
                      <a:close/>
                    </a:path>
                  </a:pathLst>
                </a:custGeom>
                <a:solidFill>
                  <a:srgbClr val="176C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52" name="Google Shape;952;p65"/>
                <p:cNvSpPr/>
                <p:nvPr/>
              </p:nvSpPr>
              <p:spPr>
                <a:xfrm>
                  <a:off x="3665537" y="5268913"/>
                  <a:ext cx="26988" cy="26988"/>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grpSp>
          <p:grpSp>
            <p:nvGrpSpPr>
              <p:cNvPr id="953" name="Google Shape;953;p65"/>
              <p:cNvGrpSpPr/>
              <p:nvPr/>
            </p:nvGrpSpPr>
            <p:grpSpPr>
              <a:xfrm>
                <a:off x="2941637" y="5173662"/>
                <a:ext cx="741362" cy="212726"/>
                <a:chOff x="2789237" y="5173662"/>
                <a:chExt cx="741362" cy="212726"/>
              </a:xfrm>
            </p:grpSpPr>
            <p:sp>
              <p:nvSpPr>
                <p:cNvPr id="954" name="Google Shape;954;p65"/>
                <p:cNvSpPr/>
                <p:nvPr/>
              </p:nvSpPr>
              <p:spPr>
                <a:xfrm>
                  <a:off x="3462337" y="5316537"/>
                  <a:ext cx="26988" cy="23813"/>
                </a:xfrm>
                <a:custGeom>
                  <a:rect b="b" l="l" r="r" t="t"/>
                  <a:pathLst>
                    <a:path extrusionOk="0" h="12" w="13">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55" name="Google Shape;955;p65"/>
                <p:cNvSpPr/>
                <p:nvPr/>
              </p:nvSpPr>
              <p:spPr>
                <a:xfrm>
                  <a:off x="3489324" y="5272087"/>
                  <a:ext cx="28575" cy="26988"/>
                </a:xfrm>
                <a:custGeom>
                  <a:rect b="b" l="l" r="r" t="t"/>
                  <a:pathLst>
                    <a:path extrusionOk="0" h="13" w="14">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56" name="Google Shape;956;p65"/>
                <p:cNvSpPr/>
                <p:nvPr/>
              </p:nvSpPr>
              <p:spPr>
                <a:xfrm>
                  <a:off x="3460749" y="5229225"/>
                  <a:ext cx="28575" cy="26988"/>
                </a:xfrm>
                <a:custGeom>
                  <a:rect b="b" l="l" r="r" t="t"/>
                  <a:pathLst>
                    <a:path extrusionOk="0" h="13" w="14">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57" name="Google Shape;957;p65"/>
                <p:cNvSpPr/>
                <p:nvPr/>
              </p:nvSpPr>
              <p:spPr>
                <a:xfrm>
                  <a:off x="3078162" y="5229225"/>
                  <a:ext cx="77788" cy="157163"/>
                </a:xfrm>
                <a:custGeom>
                  <a:rect b="b" l="l" r="r" t="t"/>
                  <a:pathLst>
                    <a:path extrusionOk="0" h="99" w="49">
                      <a:moveTo>
                        <a:pt x="49" y="99"/>
                      </a:moveTo>
                      <a:lnTo>
                        <a:pt x="0" y="99"/>
                      </a:lnTo>
                      <a:lnTo>
                        <a:pt x="0" y="0"/>
                      </a:lnTo>
                      <a:lnTo>
                        <a:pt x="49" y="2"/>
                      </a:lnTo>
                      <a:lnTo>
                        <a:pt x="49" y="99"/>
                      </a:lnTo>
                      <a:lnTo>
                        <a:pt x="49" y="99"/>
                      </a:lnTo>
                      <a:lnTo>
                        <a:pt x="49" y="9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58" name="Google Shape;958;p65"/>
                <p:cNvSpPr/>
                <p:nvPr/>
              </p:nvSpPr>
              <p:spPr>
                <a:xfrm>
                  <a:off x="3078162" y="5229225"/>
                  <a:ext cx="77788" cy="157163"/>
                </a:xfrm>
                <a:custGeom>
                  <a:rect b="b" l="l" r="r" t="t"/>
                  <a:pathLst>
                    <a:path extrusionOk="0" h="99" w="49">
                      <a:moveTo>
                        <a:pt x="0" y="0"/>
                      </a:moveTo>
                      <a:lnTo>
                        <a:pt x="49" y="0"/>
                      </a:lnTo>
                      <a:lnTo>
                        <a:pt x="49" y="99"/>
                      </a:lnTo>
                      <a:lnTo>
                        <a:pt x="0" y="99"/>
                      </a:lnTo>
                      <a:lnTo>
                        <a:pt x="0" y="0"/>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59" name="Google Shape;959;p65"/>
                <p:cNvSpPr/>
                <p:nvPr/>
              </p:nvSpPr>
              <p:spPr>
                <a:xfrm>
                  <a:off x="2789237" y="5229225"/>
                  <a:ext cx="288925" cy="157163"/>
                </a:xfrm>
                <a:custGeom>
                  <a:rect b="b" l="l" r="r" t="t"/>
                  <a:pathLst>
                    <a:path extrusionOk="0" h="99" w="182">
                      <a:moveTo>
                        <a:pt x="0" y="0"/>
                      </a:moveTo>
                      <a:lnTo>
                        <a:pt x="182" y="0"/>
                      </a:lnTo>
                      <a:lnTo>
                        <a:pt x="182" y="99"/>
                      </a:lnTo>
                      <a:lnTo>
                        <a:pt x="0" y="99"/>
                      </a:lnTo>
                      <a:lnTo>
                        <a:pt x="0" y="0"/>
                      </a:lnTo>
                      <a:lnTo>
                        <a:pt x="0" y="0"/>
                      </a:lnTo>
                      <a:close/>
                    </a:path>
                  </a:pathLst>
                </a:custGeom>
                <a:solidFill>
                  <a:srgbClr val="8D23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60" name="Google Shape;960;p65"/>
                <p:cNvSpPr/>
                <p:nvPr/>
              </p:nvSpPr>
              <p:spPr>
                <a:xfrm>
                  <a:off x="3105149" y="5334000"/>
                  <a:ext cx="26988" cy="26988"/>
                </a:xfrm>
                <a:prstGeom prst="ellipse">
                  <a:avLst/>
                </a:prstGeom>
                <a:solidFill>
                  <a:srgbClr val="002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61" name="Google Shape;961;p65"/>
                <p:cNvSpPr/>
                <p:nvPr/>
              </p:nvSpPr>
              <p:spPr>
                <a:xfrm>
                  <a:off x="3155949" y="5173662"/>
                  <a:ext cx="374650" cy="212725"/>
                </a:xfrm>
                <a:custGeom>
                  <a:rect b="b" l="l" r="r" t="t"/>
                  <a:pathLst>
                    <a:path extrusionOk="0" h="103" w="181">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62" name="Google Shape;962;p65"/>
                <p:cNvSpPr/>
                <p:nvPr/>
              </p:nvSpPr>
              <p:spPr>
                <a:xfrm>
                  <a:off x="3435349" y="5354637"/>
                  <a:ext cx="26988" cy="30163"/>
                </a:xfrm>
                <a:custGeom>
                  <a:rect b="b" l="l" r="r" t="t"/>
                  <a:pathLst>
                    <a:path extrusionOk="0" h="14" w="13">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63" name="Google Shape;963;p65"/>
                <p:cNvSpPr/>
                <p:nvPr/>
              </p:nvSpPr>
              <p:spPr>
                <a:xfrm>
                  <a:off x="3363912" y="5173662"/>
                  <a:ext cx="36513" cy="17463"/>
                </a:xfrm>
                <a:custGeom>
                  <a:rect b="b" l="l" r="r" t="t"/>
                  <a:pathLst>
                    <a:path extrusionOk="0" h="9" w="18">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grpSp>
        </p:grpSp>
      </p:grpSp>
      <p:grpSp>
        <p:nvGrpSpPr>
          <p:cNvPr id="964" name="Google Shape;964;p65"/>
          <p:cNvGrpSpPr/>
          <p:nvPr/>
        </p:nvGrpSpPr>
        <p:grpSpPr>
          <a:xfrm>
            <a:off x="1207634" y="2038563"/>
            <a:ext cx="1193882" cy="1691868"/>
            <a:chOff x="1408112" y="1874048"/>
            <a:chExt cx="2259000" cy="3020114"/>
          </a:xfrm>
        </p:grpSpPr>
        <p:sp>
          <p:nvSpPr>
            <p:cNvPr id="965" name="Google Shape;965;p65"/>
            <p:cNvSpPr/>
            <p:nvPr/>
          </p:nvSpPr>
          <p:spPr>
            <a:xfrm>
              <a:off x="1408112" y="2633662"/>
              <a:ext cx="2259000" cy="2260500"/>
            </a:xfrm>
            <a:prstGeom prst="ellipse">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pic>
          <p:nvPicPr>
            <p:cNvPr id="966" name="Google Shape;966;p65"/>
            <p:cNvPicPr preferRelativeResize="0"/>
            <p:nvPr/>
          </p:nvPicPr>
          <p:blipFill rotWithShape="1">
            <a:blip r:embed="rId4">
              <a:alphaModFix/>
            </a:blip>
            <a:srcRect b="0" l="0" r="0" t="0"/>
            <a:stretch/>
          </p:blipFill>
          <p:spPr>
            <a:xfrm>
              <a:off x="1493837" y="1874048"/>
              <a:ext cx="1997391" cy="2156614"/>
            </a:xfrm>
            <a:prstGeom prst="rect">
              <a:avLst/>
            </a:prstGeom>
            <a:noFill/>
            <a:ln>
              <a:noFill/>
            </a:ln>
          </p:spPr>
        </p:pic>
      </p:grpSp>
      <p:grpSp>
        <p:nvGrpSpPr>
          <p:cNvPr id="967" name="Google Shape;967;p65"/>
          <p:cNvGrpSpPr/>
          <p:nvPr/>
        </p:nvGrpSpPr>
        <p:grpSpPr>
          <a:xfrm>
            <a:off x="2829985" y="1331971"/>
            <a:ext cx="3309140" cy="3210119"/>
            <a:chOff x="4119562" y="1812925"/>
            <a:chExt cx="3946500" cy="3948000"/>
          </a:xfrm>
        </p:grpSpPr>
        <p:sp>
          <p:nvSpPr>
            <p:cNvPr id="968" name="Google Shape;968;p65"/>
            <p:cNvSpPr/>
            <p:nvPr/>
          </p:nvSpPr>
          <p:spPr>
            <a:xfrm>
              <a:off x="4119562" y="1812925"/>
              <a:ext cx="3946500" cy="3948000"/>
            </a:xfrm>
            <a:prstGeom prst="ellipse">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grpSp>
          <p:nvGrpSpPr>
            <p:cNvPr id="969" name="Google Shape;969;p65"/>
            <p:cNvGrpSpPr/>
            <p:nvPr/>
          </p:nvGrpSpPr>
          <p:grpSpPr>
            <a:xfrm>
              <a:off x="5021262" y="2311489"/>
              <a:ext cx="2259000" cy="2589023"/>
              <a:chOff x="5021262" y="2311489"/>
              <a:chExt cx="2259000" cy="2589023"/>
            </a:xfrm>
          </p:grpSpPr>
          <p:sp>
            <p:nvSpPr>
              <p:cNvPr id="970" name="Google Shape;970;p65"/>
              <p:cNvSpPr/>
              <p:nvPr/>
            </p:nvSpPr>
            <p:spPr>
              <a:xfrm>
                <a:off x="5021262" y="2640012"/>
                <a:ext cx="2259000" cy="2260500"/>
              </a:xfrm>
              <a:prstGeom prst="ellipse">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pic>
            <p:nvPicPr>
              <p:cNvPr id="971" name="Google Shape;971;p65"/>
              <p:cNvPicPr preferRelativeResize="0"/>
              <p:nvPr/>
            </p:nvPicPr>
            <p:blipFill rotWithShape="1">
              <a:blip r:embed="rId5">
                <a:alphaModFix/>
              </a:blip>
              <a:srcRect b="0" l="0" r="0" t="0"/>
              <a:stretch/>
            </p:blipFill>
            <p:spPr>
              <a:xfrm flipH="1">
                <a:off x="5371643" y="2311489"/>
                <a:ext cx="1456194" cy="2100173"/>
              </a:xfrm>
              <a:prstGeom prst="rect">
                <a:avLst/>
              </a:prstGeom>
              <a:noFill/>
              <a:ln>
                <a:noFill/>
              </a:ln>
            </p:spPr>
          </p:pic>
        </p:grpSp>
      </p:grpSp>
      <p:grpSp>
        <p:nvGrpSpPr>
          <p:cNvPr id="972" name="Google Shape;972;p65"/>
          <p:cNvGrpSpPr/>
          <p:nvPr/>
        </p:nvGrpSpPr>
        <p:grpSpPr>
          <a:xfrm>
            <a:off x="67078" y="3771724"/>
            <a:ext cx="1851919" cy="1220162"/>
            <a:chOff x="503237" y="4792662"/>
            <a:chExt cx="2723964" cy="1751745"/>
          </a:xfrm>
        </p:grpSpPr>
        <p:grpSp>
          <p:nvGrpSpPr>
            <p:cNvPr id="973" name="Google Shape;973;p65"/>
            <p:cNvGrpSpPr/>
            <p:nvPr/>
          </p:nvGrpSpPr>
          <p:grpSpPr>
            <a:xfrm>
              <a:off x="560201" y="4877618"/>
              <a:ext cx="2667000" cy="1666789"/>
              <a:chOff x="579437" y="4868862"/>
              <a:chExt cx="2667000" cy="1666789"/>
            </a:xfrm>
          </p:grpSpPr>
          <p:pic>
            <p:nvPicPr>
              <p:cNvPr id="974" name="Google Shape;974;p65"/>
              <p:cNvPicPr preferRelativeResize="0"/>
              <p:nvPr/>
            </p:nvPicPr>
            <p:blipFill rotWithShape="1">
              <a:blip r:embed="rId6">
                <a:alphaModFix/>
              </a:blip>
              <a:srcRect b="0" l="0" r="0" t="0"/>
              <a:stretch/>
            </p:blipFill>
            <p:spPr>
              <a:xfrm>
                <a:off x="579437" y="4868862"/>
                <a:ext cx="2067281" cy="1338176"/>
              </a:xfrm>
              <a:prstGeom prst="rect">
                <a:avLst/>
              </a:prstGeom>
              <a:noFill/>
              <a:ln>
                <a:noFill/>
              </a:ln>
            </p:spPr>
          </p:pic>
          <p:grpSp>
            <p:nvGrpSpPr>
              <p:cNvPr id="975" name="Google Shape;975;p65"/>
              <p:cNvGrpSpPr/>
              <p:nvPr/>
            </p:nvGrpSpPr>
            <p:grpSpPr>
              <a:xfrm>
                <a:off x="635000" y="6200689"/>
                <a:ext cx="2611437" cy="334962"/>
                <a:chOff x="635000" y="6200689"/>
                <a:chExt cx="2611437" cy="334962"/>
              </a:xfrm>
            </p:grpSpPr>
            <p:sp>
              <p:nvSpPr>
                <p:cNvPr id="976" name="Google Shape;976;p65"/>
                <p:cNvSpPr/>
                <p:nvPr/>
              </p:nvSpPr>
              <p:spPr>
                <a:xfrm>
                  <a:off x="1370013" y="6200689"/>
                  <a:ext cx="1876424" cy="334962"/>
                </a:xfrm>
                <a:custGeom>
                  <a:rect b="b" l="l" r="r" t="t"/>
                  <a:pathLst>
                    <a:path extrusionOk="0" h="162" w="1193">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77" name="Google Shape;977;p65"/>
                <p:cNvSpPr/>
                <p:nvPr/>
              </p:nvSpPr>
              <p:spPr>
                <a:xfrm>
                  <a:off x="1958975" y="6306789"/>
                  <a:ext cx="1128514"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002050"/>
                      </a:solidFill>
                      <a:latin typeface="Quattrocento Sans"/>
                      <a:ea typeface="Quattrocento Sans"/>
                      <a:cs typeface="Quattrocento Sans"/>
                      <a:sym typeface="Quattrocento Sans"/>
                    </a:rPr>
                    <a:t>Agile methodologies</a:t>
                  </a:r>
                  <a:endParaRPr b="0" i="0" sz="1400" u="none" cap="none" strike="noStrike">
                    <a:solidFill>
                      <a:srgbClr val="505050"/>
                    </a:solidFill>
                    <a:latin typeface="Quattrocento Sans"/>
                    <a:ea typeface="Quattrocento Sans"/>
                    <a:cs typeface="Quattrocento Sans"/>
                    <a:sym typeface="Quattrocento Sans"/>
                  </a:endParaRPr>
                </a:p>
              </p:txBody>
            </p:sp>
            <p:sp>
              <p:nvSpPr>
                <p:cNvPr id="978" name="Google Shape;978;p65"/>
                <p:cNvSpPr/>
                <p:nvPr/>
              </p:nvSpPr>
              <p:spPr>
                <a:xfrm>
                  <a:off x="635000" y="6200689"/>
                  <a:ext cx="1033463" cy="334962"/>
                </a:xfrm>
                <a:custGeom>
                  <a:rect b="b" l="l" r="r" t="t"/>
                  <a:pathLst>
                    <a:path extrusionOk="0" h="162" w="500">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79" name="Google Shape;979;p65"/>
                <p:cNvSpPr/>
                <p:nvPr/>
              </p:nvSpPr>
              <p:spPr>
                <a:xfrm>
                  <a:off x="890588" y="6200689"/>
                  <a:ext cx="987425" cy="334962"/>
                </a:xfrm>
                <a:custGeom>
                  <a:rect b="b" l="l" r="r" t="t"/>
                  <a:pathLst>
                    <a:path extrusionOk="0" h="162" w="478">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80" name="Google Shape;980;p65"/>
                <p:cNvSpPr/>
                <p:nvPr/>
              </p:nvSpPr>
              <p:spPr>
                <a:xfrm>
                  <a:off x="971527" y="6291400"/>
                  <a:ext cx="825547"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Quattrocento Sans"/>
                      <a:ea typeface="Quattrocento Sans"/>
                      <a:cs typeface="Quattrocento Sans"/>
                      <a:sym typeface="Quattrocento Sans"/>
                    </a:rPr>
                    <a:t>have adopted</a:t>
                  </a:r>
                  <a:endParaRPr b="0" i="0" sz="1400" u="none" cap="none" strike="noStrike">
                    <a:solidFill>
                      <a:srgbClr val="505050"/>
                    </a:solidFill>
                    <a:latin typeface="Quattrocento Sans"/>
                    <a:ea typeface="Quattrocento Sans"/>
                    <a:cs typeface="Quattrocento Sans"/>
                    <a:sym typeface="Quattrocento Sans"/>
                  </a:endParaRPr>
                </a:p>
              </p:txBody>
            </p:sp>
          </p:grpSp>
        </p:grpSp>
        <p:grpSp>
          <p:nvGrpSpPr>
            <p:cNvPr id="981" name="Google Shape;981;p65"/>
            <p:cNvGrpSpPr/>
            <p:nvPr/>
          </p:nvGrpSpPr>
          <p:grpSpPr>
            <a:xfrm>
              <a:off x="503237" y="4792662"/>
              <a:ext cx="1123764" cy="608745"/>
              <a:chOff x="198437" y="4411662"/>
              <a:chExt cx="1123764" cy="608745"/>
            </a:xfrm>
          </p:grpSpPr>
          <p:grpSp>
            <p:nvGrpSpPr>
              <p:cNvPr id="982" name="Google Shape;982;p65"/>
              <p:cNvGrpSpPr/>
              <p:nvPr/>
            </p:nvGrpSpPr>
            <p:grpSpPr>
              <a:xfrm>
                <a:off x="198437" y="4411662"/>
                <a:ext cx="608745" cy="608745"/>
                <a:chOff x="7777955" y="466725"/>
                <a:chExt cx="608745" cy="608745"/>
              </a:xfrm>
            </p:grpSpPr>
            <p:sp>
              <p:nvSpPr>
                <p:cNvPr id="983" name="Google Shape;983;p65"/>
                <p:cNvSpPr/>
                <p:nvPr/>
              </p:nvSpPr>
              <p:spPr>
                <a:xfrm>
                  <a:off x="7777955" y="466725"/>
                  <a:ext cx="608745" cy="608745"/>
                </a:xfrm>
                <a:prstGeom prst="ellipse">
                  <a:avLst/>
                </a:prstGeom>
                <a:solidFill>
                  <a:srgbClr val="8D2376"/>
                </a:solidFill>
                <a:ln>
                  <a:noFill/>
                </a:ln>
              </p:spPr>
              <p:txBody>
                <a:bodyPr anchorCtr="0" anchor="b" bIns="34275" lIns="91425" spcFirstLastPara="1" rIns="3427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984" name="Google Shape;984;p65"/>
                <p:cNvSpPr/>
                <p:nvPr/>
              </p:nvSpPr>
              <p:spPr>
                <a:xfrm>
                  <a:off x="7876086" y="573731"/>
                  <a:ext cx="415178" cy="369332"/>
                </a:xfrm>
                <a:prstGeom prst="rect">
                  <a:avLst/>
                </a:prstGeom>
                <a:solidFill>
                  <a:srgbClr val="8D2376"/>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Quattrocento Sans"/>
                      <a:ea typeface="Quattrocento Sans"/>
                      <a:cs typeface="Quattrocento Sans"/>
                      <a:sym typeface="Quattrocento Sans"/>
                    </a:rPr>
                    <a:t>3/4</a:t>
                  </a:r>
                  <a:endParaRPr b="0" i="0" sz="2400" u="none" cap="none" strike="noStrike">
                    <a:solidFill>
                      <a:srgbClr val="FFFFFF"/>
                    </a:solidFill>
                    <a:latin typeface="Quattrocento Sans"/>
                    <a:ea typeface="Quattrocento Sans"/>
                    <a:cs typeface="Quattrocento Sans"/>
                    <a:sym typeface="Quattrocento Sans"/>
                  </a:endParaRPr>
                </a:p>
              </p:txBody>
            </p:sp>
          </p:grpSp>
          <p:sp>
            <p:nvSpPr>
              <p:cNvPr id="985" name="Google Shape;985;p65"/>
              <p:cNvSpPr/>
              <p:nvPr/>
            </p:nvSpPr>
            <p:spPr>
              <a:xfrm>
                <a:off x="878169" y="4646785"/>
                <a:ext cx="444032"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2050"/>
                    </a:solidFill>
                    <a:latin typeface="Quattrocento Sans"/>
                    <a:ea typeface="Quattrocento Sans"/>
                    <a:cs typeface="Quattrocento Sans"/>
                    <a:sym typeface="Quattrocento Sans"/>
                  </a:rPr>
                  <a:t>of teams</a:t>
                </a:r>
                <a:endParaRPr b="0" i="0" sz="1400" u="none" cap="none" strike="noStrike">
                  <a:solidFill>
                    <a:srgbClr val="505050"/>
                  </a:solidFill>
                  <a:latin typeface="Quattrocento Sans"/>
                  <a:ea typeface="Quattrocento Sans"/>
                  <a:cs typeface="Quattrocento Sans"/>
                  <a:sym typeface="Quattrocento Sans"/>
                </a:endParaRPr>
              </a:p>
            </p:txBody>
          </p:sp>
        </p:grpSp>
      </p:grpSp>
      <p:sp>
        <p:nvSpPr>
          <p:cNvPr id="986" name="Google Shape;986;p65"/>
          <p:cNvSpPr/>
          <p:nvPr/>
        </p:nvSpPr>
        <p:spPr>
          <a:xfrm>
            <a:off x="6669990" y="2757244"/>
            <a:ext cx="1743734" cy="1006372"/>
          </a:xfrm>
          <a:custGeom>
            <a:rect b="b" l="l" r="r" t="t"/>
            <a:pathLst>
              <a:path extrusionOk="0" h="597" w="1059">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p:spPr>
        <p:txBody>
          <a:bodyPr anchorCtr="0" anchor="b" bIns="126000" lIns="91425" spcFirstLastPara="1" rIns="91425" wrap="square" tIns="1080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Business</a:t>
            </a:r>
            <a:endParaRPr b="0" i="0" sz="2000" u="none" cap="none" strike="noStrike">
              <a:solidFill>
                <a:srgbClr val="FFFFFF"/>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987" name="Google Shape;987;p65"/>
          <p:cNvSpPr/>
          <p:nvPr/>
        </p:nvSpPr>
        <p:spPr>
          <a:xfrm>
            <a:off x="3823734" y="2949671"/>
            <a:ext cx="1650729" cy="915595"/>
          </a:xfrm>
          <a:custGeom>
            <a:rect b="b" l="l" r="r" t="t"/>
            <a:pathLst>
              <a:path extrusionOk="0" h="626" w="1020">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p:spPr>
        <p:txBody>
          <a:bodyPr anchorCtr="0" anchor="b" bIns="1260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IT Ops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Quattrocento Sans"/>
              <a:ea typeface="Quattrocento Sans"/>
              <a:cs typeface="Quattrocento Sans"/>
              <a:sym typeface="Quattrocento Sans"/>
            </a:endParaRPr>
          </a:p>
        </p:txBody>
      </p:sp>
      <p:grpSp>
        <p:nvGrpSpPr>
          <p:cNvPr id="988" name="Google Shape;988;p65"/>
          <p:cNvGrpSpPr/>
          <p:nvPr/>
        </p:nvGrpSpPr>
        <p:grpSpPr>
          <a:xfrm>
            <a:off x="3330274" y="3729574"/>
            <a:ext cx="1965775" cy="941348"/>
            <a:chOff x="3824287" y="4405312"/>
            <a:chExt cx="1965775" cy="941348"/>
          </a:xfrm>
        </p:grpSpPr>
        <p:sp>
          <p:nvSpPr>
            <p:cNvPr id="989" name="Google Shape;989;p65"/>
            <p:cNvSpPr/>
            <p:nvPr/>
          </p:nvSpPr>
          <p:spPr>
            <a:xfrm>
              <a:off x="4922837" y="4792662"/>
              <a:ext cx="867225"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002050"/>
                  </a:solidFill>
                  <a:latin typeface="Quattrocento Sans"/>
                  <a:ea typeface="Quattrocento Sans"/>
                  <a:cs typeface="Quattrocento Sans"/>
                  <a:sym typeface="Quattrocento Sans"/>
                </a:rPr>
                <a:t>IT decision</a:t>
              </a:r>
              <a:br>
                <a:rPr b="1" i="0" lang="en-US" sz="900" u="none" cap="none" strike="noStrike">
                  <a:solidFill>
                    <a:srgbClr val="002050"/>
                  </a:solidFill>
                  <a:latin typeface="Quattrocento Sans"/>
                  <a:ea typeface="Quattrocento Sans"/>
                  <a:cs typeface="Quattrocento Sans"/>
                  <a:sym typeface="Quattrocento Sans"/>
                </a:rPr>
              </a:br>
              <a:r>
                <a:rPr b="1" i="0" lang="en-US" sz="900" u="none" cap="none" strike="noStrike">
                  <a:solidFill>
                    <a:srgbClr val="002050"/>
                  </a:solidFill>
                  <a:latin typeface="Quattrocento Sans"/>
                  <a:ea typeface="Quattrocento Sans"/>
                  <a:cs typeface="Quattrocento Sans"/>
                  <a:sym typeface="Quattrocento Sans"/>
                </a:rPr>
                <a:t>makers</a:t>
              </a:r>
              <a:r>
                <a:rPr b="0" i="0" lang="en-US" sz="900" u="none" cap="none" strike="noStrike">
                  <a:solidFill>
                    <a:srgbClr val="002050"/>
                  </a:solidFill>
                  <a:latin typeface="Quattrocento Sans"/>
                  <a:ea typeface="Quattrocento Sans"/>
                  <a:cs typeface="Quattrocento Sans"/>
                  <a:sym typeface="Quattrocento Sans"/>
                </a:rPr>
                <a:t> is still</a:t>
              </a:r>
              <a:br>
                <a:rPr b="0" i="0" lang="en-US" sz="900" u="none" cap="none" strike="noStrike">
                  <a:solidFill>
                    <a:srgbClr val="002050"/>
                  </a:solidFill>
                  <a:latin typeface="Quattrocento Sans"/>
                  <a:ea typeface="Quattrocento Sans"/>
                  <a:cs typeface="Quattrocento Sans"/>
                  <a:sym typeface="Quattrocento Sans"/>
                </a:rPr>
              </a:br>
              <a:r>
                <a:rPr b="0" i="0" lang="en-US" sz="900" u="none" cap="none" strike="noStrike">
                  <a:solidFill>
                    <a:srgbClr val="002050"/>
                  </a:solidFill>
                  <a:latin typeface="Quattrocento Sans"/>
                  <a:ea typeface="Quattrocento Sans"/>
                  <a:cs typeface="Quattrocento Sans"/>
                  <a:sym typeface="Quattrocento Sans"/>
                </a:rPr>
                <a:t>unfamiliar with</a:t>
              </a:r>
              <a:br>
                <a:rPr b="0" i="0" lang="en-US" sz="900" u="none" cap="none" strike="noStrike">
                  <a:solidFill>
                    <a:srgbClr val="002050"/>
                  </a:solidFill>
                  <a:latin typeface="Quattrocento Sans"/>
                  <a:ea typeface="Quattrocento Sans"/>
                  <a:cs typeface="Quattrocento Sans"/>
                  <a:sym typeface="Quattrocento Sans"/>
                </a:rPr>
              </a:br>
              <a:r>
                <a:rPr b="0" i="0" lang="en-US" sz="900" u="none" cap="none" strike="noStrike">
                  <a:solidFill>
                    <a:srgbClr val="002050"/>
                  </a:solidFill>
                  <a:latin typeface="Quattrocento Sans"/>
                  <a:ea typeface="Quattrocento Sans"/>
                  <a:cs typeface="Quattrocento Sans"/>
                  <a:sym typeface="Quattrocento Sans"/>
                </a:rPr>
                <a:t>the term DevOps</a:t>
              </a:r>
              <a:endParaRPr b="0" i="0" sz="1400" u="none" cap="none" strike="noStrike">
                <a:solidFill>
                  <a:srgbClr val="505050"/>
                </a:solidFill>
                <a:latin typeface="Quattrocento Sans"/>
                <a:ea typeface="Quattrocento Sans"/>
                <a:cs typeface="Quattrocento Sans"/>
                <a:sym typeface="Quattrocento Sans"/>
              </a:endParaRPr>
            </a:p>
          </p:txBody>
        </p:sp>
        <p:grpSp>
          <p:nvGrpSpPr>
            <p:cNvPr id="990" name="Google Shape;990;p65"/>
            <p:cNvGrpSpPr/>
            <p:nvPr/>
          </p:nvGrpSpPr>
          <p:grpSpPr>
            <a:xfrm>
              <a:off x="3824287" y="4405312"/>
              <a:ext cx="1022350" cy="692150"/>
              <a:chOff x="3824287" y="4405312"/>
              <a:chExt cx="1022350" cy="692150"/>
            </a:xfrm>
          </p:grpSpPr>
          <p:sp>
            <p:nvSpPr>
              <p:cNvPr id="991" name="Google Shape;991;p65"/>
              <p:cNvSpPr/>
              <p:nvPr/>
            </p:nvSpPr>
            <p:spPr>
              <a:xfrm>
                <a:off x="3824287" y="4405312"/>
                <a:ext cx="719138" cy="457200"/>
              </a:xfrm>
              <a:custGeom>
                <a:rect b="b" l="l" r="r" t="t"/>
                <a:pathLst>
                  <a:path extrusionOk="0" h="221" w="348">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92" name="Google Shape;992;p65"/>
              <p:cNvSpPr/>
              <p:nvPr/>
            </p:nvSpPr>
            <p:spPr>
              <a:xfrm>
                <a:off x="4344987" y="4440237"/>
                <a:ext cx="501650" cy="657225"/>
              </a:xfrm>
              <a:custGeom>
                <a:rect b="b" l="l" r="r" t="t"/>
                <a:pathLst>
                  <a:path extrusionOk="0" h="318" w="243">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993" name="Google Shape;993;p65"/>
              <p:cNvSpPr/>
              <p:nvPr/>
            </p:nvSpPr>
            <p:spPr>
              <a:xfrm>
                <a:off x="4488092" y="4511955"/>
                <a:ext cx="149080"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Quattrocento Sans"/>
                    <a:ea typeface="Quattrocento Sans"/>
                    <a:cs typeface="Quattrocento Sans"/>
                    <a:sym typeface="Quattrocento Sans"/>
                  </a:rPr>
                  <a:t>6</a:t>
                </a:r>
                <a:endParaRPr b="0" i="0" sz="1400" u="none" cap="none" strike="noStrike">
                  <a:solidFill>
                    <a:srgbClr val="505050"/>
                  </a:solidFill>
                  <a:latin typeface="Quattrocento Sans"/>
                  <a:ea typeface="Quattrocento Sans"/>
                  <a:cs typeface="Quattrocento Sans"/>
                  <a:sym typeface="Quattrocento Sans"/>
                </a:endParaRPr>
              </a:p>
            </p:txBody>
          </p:sp>
          <p:sp>
            <p:nvSpPr>
              <p:cNvPr id="994" name="Google Shape;994;p65"/>
              <p:cNvSpPr/>
              <p:nvPr/>
            </p:nvSpPr>
            <p:spPr>
              <a:xfrm>
                <a:off x="3845239" y="4511955"/>
                <a:ext cx="46326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Quattrocento Sans"/>
                    <a:ea typeface="Quattrocento Sans"/>
                    <a:cs typeface="Quattrocento Sans"/>
                    <a:sym typeface="Quattrocento Sans"/>
                  </a:rPr>
                  <a:t> 1 in</a:t>
                </a:r>
                <a:endParaRPr b="0" i="0" sz="1400" u="none" cap="none" strike="noStrike">
                  <a:solidFill>
                    <a:srgbClr val="505050"/>
                  </a:solidFill>
                  <a:latin typeface="Quattrocento Sans"/>
                  <a:ea typeface="Quattrocento Sans"/>
                  <a:cs typeface="Quattrocento Sans"/>
                  <a:sym typeface="Quattrocento Sans"/>
                </a:endParaRPr>
              </a:p>
            </p:txBody>
          </p:sp>
        </p:grpSp>
      </p:grpSp>
      <p:grpSp>
        <p:nvGrpSpPr>
          <p:cNvPr id="995" name="Google Shape;995;p65"/>
          <p:cNvGrpSpPr/>
          <p:nvPr/>
        </p:nvGrpSpPr>
        <p:grpSpPr>
          <a:xfrm>
            <a:off x="2410409" y="1124680"/>
            <a:ext cx="2687260" cy="597126"/>
            <a:chOff x="4084637" y="1423316"/>
            <a:chExt cx="2913063" cy="608745"/>
          </a:xfrm>
        </p:grpSpPr>
        <p:sp>
          <p:nvSpPr>
            <p:cNvPr id="996" name="Google Shape;996;p65"/>
            <p:cNvSpPr/>
            <p:nvPr/>
          </p:nvSpPr>
          <p:spPr>
            <a:xfrm>
              <a:off x="4768850" y="1478388"/>
              <a:ext cx="2228850" cy="4939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US" sz="900" u="none" cap="none" strike="noStrike">
                  <a:solidFill>
                    <a:srgbClr val="002050"/>
                  </a:solidFill>
                  <a:latin typeface="Quattrocento Sans"/>
                  <a:ea typeface="Quattrocento Sans"/>
                  <a:cs typeface="Quattrocento Sans"/>
                  <a:sym typeface="Quattrocento Sans"/>
                </a:rPr>
                <a:t>… of development budgets for software, IT staff and external professional services will be consumed by </a:t>
              </a:r>
              <a:r>
                <a:rPr b="1" i="0" lang="en-US" sz="900" u="none" cap="none" strike="noStrike">
                  <a:solidFill>
                    <a:srgbClr val="002050"/>
                  </a:solidFill>
                  <a:latin typeface="Quattrocento Sans"/>
                  <a:ea typeface="Quattrocento Sans"/>
                  <a:cs typeface="Quattrocento Sans"/>
                  <a:sym typeface="Quattrocento Sans"/>
                </a:rPr>
                <a:t>poor requirements</a:t>
              </a:r>
              <a:endParaRPr b="0" i="0" sz="1400" u="none" cap="none" strike="noStrike">
                <a:solidFill>
                  <a:srgbClr val="000000"/>
                </a:solidFill>
                <a:latin typeface="Arial"/>
                <a:ea typeface="Arial"/>
                <a:cs typeface="Arial"/>
                <a:sym typeface="Arial"/>
              </a:endParaRPr>
            </a:p>
          </p:txBody>
        </p:sp>
        <p:grpSp>
          <p:nvGrpSpPr>
            <p:cNvPr id="997" name="Google Shape;997;p65"/>
            <p:cNvGrpSpPr/>
            <p:nvPr/>
          </p:nvGrpSpPr>
          <p:grpSpPr>
            <a:xfrm>
              <a:off x="4084637" y="1423316"/>
              <a:ext cx="608745" cy="608745"/>
              <a:chOff x="7777955" y="466725"/>
              <a:chExt cx="608745" cy="608745"/>
            </a:xfrm>
          </p:grpSpPr>
          <p:sp>
            <p:nvSpPr>
              <p:cNvPr id="998" name="Google Shape;998;p65"/>
              <p:cNvSpPr/>
              <p:nvPr/>
            </p:nvSpPr>
            <p:spPr>
              <a:xfrm>
                <a:off x="7777955" y="466725"/>
                <a:ext cx="608745" cy="608745"/>
              </a:xfrm>
              <a:prstGeom prst="ellipse">
                <a:avLst/>
              </a:prstGeom>
              <a:solidFill>
                <a:srgbClr val="002050"/>
              </a:solidFill>
              <a:ln>
                <a:noFill/>
              </a:ln>
            </p:spPr>
            <p:txBody>
              <a:bodyPr anchorCtr="0" anchor="b" bIns="34275" lIns="91425" spcFirstLastPara="1" rIns="3427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grpSp>
            <p:nvGrpSpPr>
              <p:cNvPr id="999" name="Google Shape;999;p65"/>
              <p:cNvGrpSpPr/>
              <p:nvPr/>
            </p:nvGrpSpPr>
            <p:grpSpPr>
              <a:xfrm>
                <a:off x="7885590" y="586431"/>
                <a:ext cx="438404" cy="369332"/>
                <a:chOff x="7903878" y="601662"/>
                <a:chExt cx="438404" cy="369332"/>
              </a:xfrm>
            </p:grpSpPr>
            <p:sp>
              <p:nvSpPr>
                <p:cNvPr id="1000" name="Google Shape;1000;p65"/>
                <p:cNvSpPr/>
                <p:nvPr/>
              </p:nvSpPr>
              <p:spPr>
                <a:xfrm>
                  <a:off x="7903878" y="601662"/>
                  <a:ext cx="272510" cy="36933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Quattrocento Sans"/>
                      <a:ea typeface="Quattrocento Sans"/>
                      <a:cs typeface="Quattrocento Sans"/>
                      <a:sym typeface="Quattrocento Sans"/>
                    </a:rPr>
                    <a:t>41</a:t>
                  </a:r>
                  <a:endParaRPr b="0" i="0" sz="2400" u="none" cap="none" strike="noStrike">
                    <a:solidFill>
                      <a:srgbClr val="FFFFFF"/>
                    </a:solidFill>
                    <a:latin typeface="Quattrocento Sans"/>
                    <a:ea typeface="Quattrocento Sans"/>
                    <a:cs typeface="Quattrocento Sans"/>
                    <a:sym typeface="Quattrocento Sans"/>
                  </a:endParaRPr>
                </a:p>
              </p:txBody>
            </p:sp>
            <p:sp>
              <p:nvSpPr>
                <p:cNvPr id="1001" name="Google Shape;1001;p65"/>
                <p:cNvSpPr/>
                <p:nvPr/>
              </p:nvSpPr>
              <p:spPr>
                <a:xfrm>
                  <a:off x="8181982" y="609917"/>
                  <a:ext cx="16030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Quattrocento Sans"/>
                      <a:ea typeface="Quattrocento Sans"/>
                      <a:cs typeface="Quattrocento Sans"/>
                      <a:sym typeface="Quattrocento Sans"/>
                    </a:rPr>
                    <a:t>%</a:t>
                  </a:r>
                  <a:endParaRPr b="0" i="0" sz="1600" u="none" cap="none" strike="noStrike">
                    <a:solidFill>
                      <a:srgbClr val="FFFFFF"/>
                    </a:solidFill>
                    <a:latin typeface="Quattrocento Sans"/>
                    <a:ea typeface="Quattrocento Sans"/>
                    <a:cs typeface="Quattrocento Sans"/>
                    <a:sym typeface="Quattrocento Sans"/>
                  </a:endParaRPr>
                </a:p>
              </p:txBody>
            </p:sp>
          </p:grpSp>
        </p:grpSp>
      </p:grpSp>
      <p:grpSp>
        <p:nvGrpSpPr>
          <p:cNvPr id="1002" name="Google Shape;1002;p65"/>
          <p:cNvGrpSpPr/>
          <p:nvPr/>
        </p:nvGrpSpPr>
        <p:grpSpPr>
          <a:xfrm>
            <a:off x="7045714" y="3705461"/>
            <a:ext cx="1395771" cy="586667"/>
            <a:chOff x="8123237" y="5478462"/>
            <a:chExt cx="1508126" cy="668338"/>
          </a:xfrm>
        </p:grpSpPr>
        <p:sp>
          <p:nvSpPr>
            <p:cNvPr id="1003" name="Google Shape;1003;p65"/>
            <p:cNvSpPr/>
            <p:nvPr/>
          </p:nvSpPr>
          <p:spPr>
            <a:xfrm>
              <a:off x="8123237" y="5478462"/>
              <a:ext cx="1508126" cy="668338"/>
            </a:xfrm>
            <a:custGeom>
              <a:rect b="b" l="l" r="r" t="t"/>
              <a:pathLst>
                <a:path extrusionOk="0" h="421" w="602">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sp>
          <p:nvSpPr>
            <p:cNvPr id="1004" name="Google Shape;1004;p65"/>
            <p:cNvSpPr/>
            <p:nvPr/>
          </p:nvSpPr>
          <p:spPr>
            <a:xfrm>
              <a:off x="8223249" y="5535632"/>
              <a:ext cx="1059300" cy="368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Quattrocento Sans"/>
                  <a:ea typeface="Quattrocento Sans"/>
                  <a:cs typeface="Quattrocento Sans"/>
                  <a:sym typeface="Quattrocento Sans"/>
                </a:rPr>
                <a:t>The average hourly cost of infrastructure failure is </a:t>
              </a:r>
              <a:r>
                <a:rPr b="1" i="0" lang="en-US" sz="700" u="none" cap="none" strike="noStrike">
                  <a:solidFill>
                    <a:srgbClr val="FFFFFF"/>
                  </a:solidFill>
                  <a:latin typeface="Quattrocento Sans"/>
                  <a:ea typeface="Quattrocento Sans"/>
                  <a:cs typeface="Quattrocento Sans"/>
                  <a:sym typeface="Quattrocento Sans"/>
                </a:rPr>
                <a:t>$100,000</a:t>
              </a:r>
              <a:r>
                <a:rPr b="0" i="0" lang="en-US" sz="700" u="none" cap="none" strike="noStrike">
                  <a:solidFill>
                    <a:srgbClr val="FFFFFF"/>
                  </a:solidFill>
                  <a:latin typeface="Quattrocento Sans"/>
                  <a:ea typeface="Quattrocento Sans"/>
                  <a:cs typeface="Quattrocento Sans"/>
                  <a:sym typeface="Quattrocento Sans"/>
                </a:rPr>
                <a:t> per hour</a:t>
              </a:r>
              <a:endParaRPr b="0" i="0" sz="1100" u="none" cap="none" strike="noStrike">
                <a:solidFill>
                  <a:srgbClr val="FFFFFF"/>
                </a:solidFill>
                <a:latin typeface="Quattrocento Sans"/>
                <a:ea typeface="Quattrocento Sans"/>
                <a:cs typeface="Quattrocento Sans"/>
                <a:sym typeface="Quattrocento Sans"/>
              </a:endParaRPr>
            </a:p>
          </p:txBody>
        </p:sp>
      </p:grpSp>
      <p:sp>
        <p:nvSpPr>
          <p:cNvPr id="1005" name="Google Shape;1005;p65"/>
          <p:cNvSpPr/>
          <p:nvPr/>
        </p:nvSpPr>
        <p:spPr>
          <a:xfrm>
            <a:off x="5737225" y="2789237"/>
            <a:ext cx="3175" cy="1587"/>
          </a:xfrm>
          <a:custGeom>
            <a:rect b="b" l="l" r="r" t="t"/>
            <a:pathLst>
              <a:path extrusionOk="0" h="1" w="2">
                <a:moveTo>
                  <a:pt x="0" y="0"/>
                </a:moveTo>
                <a:lnTo>
                  <a:pt x="2" y="0"/>
                </a:lnTo>
                <a:lnTo>
                  <a:pt x="2" y="1"/>
                </a:lnTo>
                <a:lnTo>
                  <a:pt x="0" y="1"/>
                </a:lnTo>
                <a:lnTo>
                  <a:pt x="0" y="0"/>
                </a:lnTo>
                <a:lnTo>
                  <a:pt x="0" y="0"/>
                </a:ln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pic>
        <p:nvPicPr>
          <p:cNvPr id="1006" name="Google Shape;1006;p65"/>
          <p:cNvPicPr preferRelativeResize="0"/>
          <p:nvPr/>
        </p:nvPicPr>
        <p:blipFill rotWithShape="1">
          <a:blip r:embed="rId7">
            <a:alphaModFix/>
          </a:blip>
          <a:srcRect b="0" l="0" r="0" t="0"/>
          <a:stretch/>
        </p:blipFill>
        <p:spPr>
          <a:xfrm>
            <a:off x="2396302" y="2679591"/>
            <a:ext cx="1354007" cy="720217"/>
          </a:xfrm>
          <a:prstGeom prst="rect">
            <a:avLst/>
          </a:prstGeom>
          <a:noFill/>
          <a:ln>
            <a:noFill/>
          </a:ln>
        </p:spPr>
      </p:pic>
      <p:pic>
        <p:nvPicPr>
          <p:cNvPr id="1007" name="Google Shape;1007;p65"/>
          <p:cNvPicPr preferRelativeResize="0"/>
          <p:nvPr/>
        </p:nvPicPr>
        <p:blipFill rotWithShape="1">
          <a:blip r:embed="rId8">
            <a:alphaModFix/>
          </a:blip>
          <a:srcRect b="0" l="0" r="0" t="0"/>
          <a:stretch/>
        </p:blipFill>
        <p:spPr>
          <a:xfrm>
            <a:off x="5498339" y="2680527"/>
            <a:ext cx="1576485" cy="855170"/>
          </a:xfrm>
          <a:prstGeom prst="rect">
            <a:avLst/>
          </a:prstGeom>
          <a:noFill/>
          <a:ln>
            <a:noFill/>
          </a:ln>
        </p:spPr>
      </p:pic>
      <p:grpSp>
        <p:nvGrpSpPr>
          <p:cNvPr id="1008" name="Google Shape;1008;p65"/>
          <p:cNvGrpSpPr/>
          <p:nvPr/>
        </p:nvGrpSpPr>
        <p:grpSpPr>
          <a:xfrm>
            <a:off x="5865447" y="1293135"/>
            <a:ext cx="3284277" cy="3164717"/>
            <a:chOff x="7783512" y="1797050"/>
            <a:chExt cx="3946500" cy="3948000"/>
          </a:xfrm>
        </p:grpSpPr>
        <p:sp>
          <p:nvSpPr>
            <p:cNvPr id="1009" name="Google Shape;1009;p65"/>
            <p:cNvSpPr/>
            <p:nvPr/>
          </p:nvSpPr>
          <p:spPr>
            <a:xfrm>
              <a:off x="7783512" y="1797050"/>
              <a:ext cx="3946500" cy="3948000"/>
            </a:xfrm>
            <a:prstGeom prst="ellipse">
              <a:avLst/>
            </a:prstGeom>
            <a:solidFill>
              <a:srgbClr val="F0F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grpSp>
          <p:nvGrpSpPr>
            <p:cNvPr id="1010" name="Google Shape;1010;p65"/>
            <p:cNvGrpSpPr/>
            <p:nvPr/>
          </p:nvGrpSpPr>
          <p:grpSpPr>
            <a:xfrm>
              <a:off x="8628062" y="2409031"/>
              <a:ext cx="2259000" cy="2491481"/>
              <a:chOff x="8628062" y="2409031"/>
              <a:chExt cx="2259000" cy="2491481"/>
            </a:xfrm>
          </p:grpSpPr>
          <p:sp>
            <p:nvSpPr>
              <p:cNvPr id="1011" name="Google Shape;1011;p65"/>
              <p:cNvSpPr/>
              <p:nvPr/>
            </p:nvSpPr>
            <p:spPr>
              <a:xfrm>
                <a:off x="8628062" y="2640012"/>
                <a:ext cx="2259000" cy="2260500"/>
              </a:xfrm>
              <a:prstGeom prst="ellipse">
                <a:avLst/>
              </a:prstGeom>
              <a:solidFill>
                <a:srgbClr val="8D8D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05050"/>
                  </a:solidFill>
                  <a:latin typeface="Arial"/>
                  <a:ea typeface="Arial"/>
                  <a:cs typeface="Arial"/>
                  <a:sym typeface="Arial"/>
                </a:endParaRPr>
              </a:p>
            </p:txBody>
          </p:sp>
          <p:grpSp>
            <p:nvGrpSpPr>
              <p:cNvPr id="1012" name="Google Shape;1012;p65"/>
              <p:cNvGrpSpPr/>
              <p:nvPr/>
            </p:nvGrpSpPr>
            <p:grpSpPr>
              <a:xfrm>
                <a:off x="8658219" y="2409031"/>
                <a:ext cx="2187575" cy="2030413"/>
                <a:chOff x="8701088" y="2387600"/>
                <a:chExt cx="2187575" cy="2030413"/>
              </a:xfrm>
            </p:grpSpPr>
            <p:sp>
              <p:nvSpPr>
                <p:cNvPr id="1013" name="Google Shape;1013;p65"/>
                <p:cNvSpPr/>
                <p:nvPr/>
              </p:nvSpPr>
              <p:spPr>
                <a:xfrm>
                  <a:off x="9118600" y="2814638"/>
                  <a:ext cx="534988" cy="1597025"/>
                </a:xfrm>
                <a:custGeom>
                  <a:rect b="b" l="l" r="r" t="t"/>
                  <a:pathLst>
                    <a:path extrusionOk="0" h="498" w="167">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14" name="Google Shape;1014;p65"/>
                <p:cNvSpPr/>
                <p:nvPr/>
              </p:nvSpPr>
              <p:spPr>
                <a:xfrm>
                  <a:off x="9801225" y="2787650"/>
                  <a:ext cx="747713" cy="1624013"/>
                </a:xfrm>
                <a:custGeom>
                  <a:rect b="b" l="l" r="r" t="t"/>
                  <a:pathLst>
                    <a:path extrusionOk="0" h="506" w="233">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15" name="Google Shape;1015;p65"/>
                <p:cNvSpPr/>
                <p:nvPr/>
              </p:nvSpPr>
              <p:spPr>
                <a:xfrm>
                  <a:off x="10417175" y="2486025"/>
                  <a:ext cx="311150" cy="360363"/>
                </a:xfrm>
                <a:custGeom>
                  <a:rect b="b" l="l" r="r" t="t"/>
                  <a:pathLst>
                    <a:path extrusionOk="0" h="112" w="97">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16" name="Google Shape;1016;p65"/>
                <p:cNvSpPr/>
                <p:nvPr/>
              </p:nvSpPr>
              <p:spPr>
                <a:xfrm>
                  <a:off x="10514013" y="2890838"/>
                  <a:ext cx="107950" cy="546100"/>
                </a:xfrm>
                <a:custGeom>
                  <a:rect b="b" l="l" r="r" t="t"/>
                  <a:pathLst>
                    <a:path extrusionOk="0" h="344" w="68">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17" name="Google Shape;1017;p65"/>
                <p:cNvSpPr/>
                <p:nvPr/>
              </p:nvSpPr>
              <p:spPr>
                <a:xfrm>
                  <a:off x="10696575" y="2874963"/>
                  <a:ext cx="192088" cy="496888"/>
                </a:xfrm>
                <a:custGeom>
                  <a:rect b="b" l="l" r="r" t="t"/>
                  <a:pathLst>
                    <a:path extrusionOk="0" h="155" w="60">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18" name="Google Shape;1018;p65"/>
                <p:cNvSpPr/>
                <p:nvPr/>
              </p:nvSpPr>
              <p:spPr>
                <a:xfrm>
                  <a:off x="10448925" y="3814763"/>
                  <a:ext cx="115888" cy="596900"/>
                </a:xfrm>
                <a:custGeom>
                  <a:rect b="b" l="l" r="r" t="t"/>
                  <a:pathLst>
                    <a:path extrusionOk="0" h="376" w="73">
                      <a:moveTo>
                        <a:pt x="63" y="376"/>
                      </a:moveTo>
                      <a:lnTo>
                        <a:pt x="10" y="376"/>
                      </a:lnTo>
                      <a:lnTo>
                        <a:pt x="0" y="0"/>
                      </a:lnTo>
                      <a:lnTo>
                        <a:pt x="73" y="0"/>
                      </a:lnTo>
                      <a:lnTo>
                        <a:pt x="63" y="376"/>
                      </a:ln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19" name="Google Shape;1019;p65"/>
                <p:cNvSpPr/>
                <p:nvPr/>
              </p:nvSpPr>
              <p:spPr>
                <a:xfrm>
                  <a:off x="10455275" y="4360863"/>
                  <a:ext cx="106363" cy="50800"/>
                </a:xfrm>
                <a:custGeom>
                  <a:rect b="b" l="l" r="r" t="t"/>
                  <a:pathLst>
                    <a:path extrusionOk="0" h="16" w="33">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0" name="Google Shape;1020;p65"/>
                <p:cNvSpPr/>
                <p:nvPr/>
              </p:nvSpPr>
              <p:spPr>
                <a:xfrm>
                  <a:off x="10583863" y="3814763"/>
                  <a:ext cx="112713" cy="596900"/>
                </a:xfrm>
                <a:custGeom>
                  <a:rect b="b" l="l" r="r" t="t"/>
                  <a:pathLst>
                    <a:path extrusionOk="0" h="376" w="71">
                      <a:moveTo>
                        <a:pt x="8" y="376"/>
                      </a:moveTo>
                      <a:lnTo>
                        <a:pt x="61" y="376"/>
                      </a:lnTo>
                      <a:lnTo>
                        <a:pt x="71" y="0"/>
                      </a:lnTo>
                      <a:lnTo>
                        <a:pt x="0" y="0"/>
                      </a:lnTo>
                      <a:lnTo>
                        <a:pt x="8" y="376"/>
                      </a:ln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1" name="Google Shape;1021;p65"/>
                <p:cNvSpPr/>
                <p:nvPr/>
              </p:nvSpPr>
              <p:spPr>
                <a:xfrm>
                  <a:off x="10587038" y="4360863"/>
                  <a:ext cx="106363" cy="50800"/>
                </a:xfrm>
                <a:custGeom>
                  <a:rect b="b" l="l" r="r" t="t"/>
                  <a:pathLst>
                    <a:path extrusionOk="0" h="16" w="33">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2" name="Google Shape;1022;p65"/>
                <p:cNvSpPr/>
                <p:nvPr/>
              </p:nvSpPr>
              <p:spPr>
                <a:xfrm>
                  <a:off x="10818813" y="3371850"/>
                  <a:ext cx="57150" cy="65088"/>
                </a:xfrm>
                <a:custGeom>
                  <a:rect b="b" l="l" r="r" t="t"/>
                  <a:pathLst>
                    <a:path extrusionOk="0" h="20" w="18">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3" name="Google Shape;1023;p65"/>
                <p:cNvSpPr/>
                <p:nvPr/>
              </p:nvSpPr>
              <p:spPr>
                <a:xfrm>
                  <a:off x="10244138" y="2874963"/>
                  <a:ext cx="195263" cy="496888"/>
                </a:xfrm>
                <a:custGeom>
                  <a:rect b="b" l="l" r="r" t="t"/>
                  <a:pathLst>
                    <a:path extrusionOk="0" h="155" w="61">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4" name="Google Shape;1024;p65"/>
                <p:cNvSpPr/>
                <p:nvPr/>
              </p:nvSpPr>
              <p:spPr>
                <a:xfrm>
                  <a:off x="10253663" y="3371850"/>
                  <a:ext cx="60325" cy="65088"/>
                </a:xfrm>
                <a:custGeom>
                  <a:rect b="b" l="l" r="r" t="t"/>
                  <a:pathLst>
                    <a:path extrusionOk="0" h="20" w="19">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5" name="Google Shape;1025;p65"/>
                <p:cNvSpPr/>
                <p:nvPr/>
              </p:nvSpPr>
              <p:spPr>
                <a:xfrm>
                  <a:off x="10363200" y="2862263"/>
                  <a:ext cx="409575" cy="635000"/>
                </a:xfrm>
                <a:custGeom>
                  <a:rect b="b" l="l" r="r" t="t"/>
                  <a:pathLst>
                    <a:path extrusionOk="0" h="400" w="258">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6" name="Google Shape;1026;p65"/>
                <p:cNvSpPr/>
                <p:nvPr/>
              </p:nvSpPr>
              <p:spPr>
                <a:xfrm>
                  <a:off x="10448925" y="2611438"/>
                  <a:ext cx="231775" cy="279400"/>
                </a:xfrm>
                <a:custGeom>
                  <a:rect b="b" l="l" r="r" t="t"/>
                  <a:pathLst>
                    <a:path extrusionOk="0" h="87" w="72">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7" name="Google Shape;1027;p65"/>
                <p:cNvSpPr/>
                <p:nvPr/>
              </p:nvSpPr>
              <p:spPr>
                <a:xfrm>
                  <a:off x="10391775" y="3497263"/>
                  <a:ext cx="349250" cy="382588"/>
                </a:xfrm>
                <a:custGeom>
                  <a:rect b="b" l="l" r="r" t="t"/>
                  <a:pathLst>
                    <a:path extrusionOk="0" h="241" w="220">
                      <a:moveTo>
                        <a:pt x="210" y="241"/>
                      </a:moveTo>
                      <a:lnTo>
                        <a:pt x="10" y="241"/>
                      </a:lnTo>
                      <a:lnTo>
                        <a:pt x="0" y="0"/>
                      </a:lnTo>
                      <a:lnTo>
                        <a:pt x="220" y="0"/>
                      </a:lnTo>
                      <a:lnTo>
                        <a:pt x="210" y="241"/>
                      </a:lnTo>
                      <a:close/>
                    </a:path>
                  </a:pathLst>
                </a:cu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8" name="Google Shape;1028;p65"/>
                <p:cNvSpPr/>
                <p:nvPr/>
              </p:nvSpPr>
              <p:spPr>
                <a:xfrm>
                  <a:off x="9002713" y="2814638"/>
                  <a:ext cx="128700" cy="377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29" name="Google Shape;1029;p65"/>
                <p:cNvSpPr/>
                <p:nvPr/>
              </p:nvSpPr>
              <p:spPr>
                <a:xfrm>
                  <a:off x="8896350" y="4338638"/>
                  <a:ext cx="160338" cy="79375"/>
                </a:xfrm>
                <a:custGeom>
                  <a:rect b="b" l="l" r="r" t="t"/>
                  <a:pathLst>
                    <a:path extrusionOk="0" h="25" w="50">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0" name="Google Shape;1030;p65"/>
                <p:cNvSpPr/>
                <p:nvPr/>
              </p:nvSpPr>
              <p:spPr>
                <a:xfrm>
                  <a:off x="9072563" y="4338638"/>
                  <a:ext cx="160338" cy="79375"/>
                </a:xfrm>
                <a:custGeom>
                  <a:rect b="b" l="l" r="r" t="t"/>
                  <a:pathLst>
                    <a:path extrusionOk="0" h="25" w="50">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1" name="Google Shape;1031;p65"/>
                <p:cNvSpPr/>
                <p:nvPr/>
              </p:nvSpPr>
              <p:spPr>
                <a:xfrm>
                  <a:off x="8953500" y="2486025"/>
                  <a:ext cx="247650" cy="298450"/>
                </a:xfrm>
                <a:custGeom>
                  <a:rect b="b" l="l" r="r" t="t"/>
                  <a:pathLst>
                    <a:path extrusionOk="0" h="93" w="77">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2" name="Google Shape;1032;p65"/>
                <p:cNvSpPr/>
                <p:nvPr/>
              </p:nvSpPr>
              <p:spPr>
                <a:xfrm>
                  <a:off x="8921750" y="2454275"/>
                  <a:ext cx="244475" cy="279400"/>
                </a:xfrm>
                <a:custGeom>
                  <a:rect b="b" l="l" r="r" t="t"/>
                  <a:pathLst>
                    <a:path extrusionOk="0" h="87" w="76">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3" name="Google Shape;1033;p65"/>
                <p:cNvSpPr/>
                <p:nvPr/>
              </p:nvSpPr>
              <p:spPr>
                <a:xfrm>
                  <a:off x="9002713" y="2711450"/>
                  <a:ext cx="128588" cy="134938"/>
                </a:xfrm>
                <a:custGeom>
                  <a:rect b="b" l="l" r="r" t="t"/>
                  <a:pathLst>
                    <a:path extrusionOk="0" h="85" w="81">
                      <a:moveTo>
                        <a:pt x="81" y="65"/>
                      </a:moveTo>
                      <a:lnTo>
                        <a:pt x="40" y="85"/>
                      </a:lnTo>
                      <a:lnTo>
                        <a:pt x="0" y="65"/>
                      </a:lnTo>
                      <a:lnTo>
                        <a:pt x="0" y="0"/>
                      </a:lnTo>
                      <a:lnTo>
                        <a:pt x="81" y="0"/>
                      </a:lnTo>
                      <a:lnTo>
                        <a:pt x="81" y="65"/>
                      </a:lnTo>
                      <a:close/>
                    </a:path>
                  </a:pathLst>
                </a:custGeom>
                <a:solidFill>
                  <a:srgbClr val="C3A47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4" name="Google Shape;1034;p65"/>
                <p:cNvSpPr/>
                <p:nvPr/>
              </p:nvSpPr>
              <p:spPr>
                <a:xfrm>
                  <a:off x="9031288" y="2846388"/>
                  <a:ext cx="69850" cy="500063"/>
                </a:xfrm>
                <a:custGeom>
                  <a:rect b="b" l="l" r="r" t="t"/>
                  <a:pathLst>
                    <a:path extrusionOk="0" h="315" w="44">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5" name="Google Shape;1035;p65"/>
                <p:cNvSpPr/>
                <p:nvPr/>
              </p:nvSpPr>
              <p:spPr>
                <a:xfrm>
                  <a:off x="8701088" y="2852738"/>
                  <a:ext cx="273050" cy="700088"/>
                </a:xfrm>
                <a:custGeom>
                  <a:rect b="b" l="l" r="r" t="t"/>
                  <a:pathLst>
                    <a:path extrusionOk="0" h="218" w="85">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6" name="Google Shape;1036;p65"/>
                <p:cNvSpPr/>
                <p:nvPr/>
              </p:nvSpPr>
              <p:spPr>
                <a:xfrm>
                  <a:off x="9163050" y="2852738"/>
                  <a:ext cx="269875" cy="700088"/>
                </a:xfrm>
                <a:custGeom>
                  <a:rect b="b" l="l" r="r" t="t"/>
                  <a:pathLst>
                    <a:path extrusionOk="0" h="218" w="84">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7" name="Google Shape;1037;p65"/>
                <p:cNvSpPr/>
                <p:nvPr/>
              </p:nvSpPr>
              <p:spPr>
                <a:xfrm>
                  <a:off x="8899525" y="3616325"/>
                  <a:ext cx="160338" cy="738188"/>
                </a:xfrm>
                <a:custGeom>
                  <a:rect b="b" l="l" r="r" t="t"/>
                  <a:pathLst>
                    <a:path extrusionOk="0" h="465" w="101">
                      <a:moveTo>
                        <a:pt x="85" y="465"/>
                      </a:moveTo>
                      <a:lnTo>
                        <a:pt x="12" y="465"/>
                      </a:lnTo>
                      <a:lnTo>
                        <a:pt x="0" y="0"/>
                      </a:lnTo>
                      <a:lnTo>
                        <a:pt x="101" y="0"/>
                      </a:lnTo>
                      <a:lnTo>
                        <a:pt x="85" y="465"/>
                      </a:lnTo>
                      <a:close/>
                    </a:path>
                  </a:pathLst>
                </a:custGeom>
                <a:solidFill>
                  <a:srgbClr val="EB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8" name="Google Shape;1038;p65"/>
                <p:cNvSpPr/>
                <p:nvPr/>
              </p:nvSpPr>
              <p:spPr>
                <a:xfrm>
                  <a:off x="9066213" y="3616325"/>
                  <a:ext cx="163513" cy="738188"/>
                </a:xfrm>
                <a:custGeom>
                  <a:rect b="b" l="l" r="r" t="t"/>
                  <a:pathLst>
                    <a:path extrusionOk="0" h="465" w="103">
                      <a:moveTo>
                        <a:pt x="91" y="465"/>
                      </a:moveTo>
                      <a:lnTo>
                        <a:pt x="18" y="465"/>
                      </a:lnTo>
                      <a:lnTo>
                        <a:pt x="0" y="0"/>
                      </a:lnTo>
                      <a:lnTo>
                        <a:pt x="103" y="0"/>
                      </a:lnTo>
                      <a:lnTo>
                        <a:pt x="91" y="465"/>
                      </a:lnTo>
                      <a:close/>
                    </a:path>
                  </a:pathLst>
                </a:custGeom>
                <a:solidFill>
                  <a:srgbClr val="EB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39" name="Google Shape;1039;p65"/>
                <p:cNvSpPr/>
                <p:nvPr/>
              </p:nvSpPr>
              <p:spPr>
                <a:xfrm>
                  <a:off x="8716963" y="3552825"/>
                  <a:ext cx="79375" cy="88900"/>
                </a:xfrm>
                <a:custGeom>
                  <a:rect b="b" l="l" r="r" t="t"/>
                  <a:pathLst>
                    <a:path extrusionOk="0" h="28" w="25">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0" name="Google Shape;1040;p65"/>
                <p:cNvSpPr/>
                <p:nvPr/>
              </p:nvSpPr>
              <p:spPr>
                <a:xfrm>
                  <a:off x="9336088" y="3552825"/>
                  <a:ext cx="82550" cy="88900"/>
                </a:xfrm>
                <a:custGeom>
                  <a:rect b="b" l="l" r="r" t="t"/>
                  <a:pathLst>
                    <a:path extrusionOk="0" h="28" w="26">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1" name="Google Shape;1041;p65"/>
                <p:cNvSpPr/>
                <p:nvPr/>
              </p:nvSpPr>
              <p:spPr>
                <a:xfrm>
                  <a:off x="8861425" y="2814638"/>
                  <a:ext cx="406400" cy="801688"/>
                </a:xfrm>
                <a:custGeom>
                  <a:rect b="b" l="l" r="r" t="t"/>
                  <a:pathLst>
                    <a:path extrusionOk="0" h="505" w="256">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2" name="Google Shape;1042;p65"/>
                <p:cNvSpPr/>
                <p:nvPr/>
              </p:nvSpPr>
              <p:spPr>
                <a:xfrm>
                  <a:off x="9169400" y="2586038"/>
                  <a:ext cx="0" cy="3175"/>
                </a:xfrm>
                <a:custGeom>
                  <a:rect b="b" l="l" r="r" t="t"/>
                  <a:pathLst>
                    <a:path extrusionOk="0" h="1" w="120000">
                      <a:moveTo>
                        <a:pt x="0" y="1"/>
                      </a:moveTo>
                      <a:cubicBezTo>
                        <a:pt x="0" y="0"/>
                        <a:pt x="0" y="0"/>
                        <a:pt x="0" y="0"/>
                      </a:cubicBezTo>
                      <a:cubicBezTo>
                        <a:pt x="0" y="0"/>
                        <a:pt x="0" y="0"/>
                        <a:pt x="0" y="1"/>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3" name="Google Shape;1043;p65"/>
                <p:cNvSpPr/>
                <p:nvPr/>
              </p:nvSpPr>
              <p:spPr>
                <a:xfrm>
                  <a:off x="9169400" y="2582863"/>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4" name="Google Shape;1044;p65"/>
                <p:cNvSpPr/>
                <p:nvPr/>
              </p:nvSpPr>
              <p:spPr>
                <a:xfrm>
                  <a:off x="9163050" y="2573338"/>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5" name="Google Shape;1045;p65"/>
                <p:cNvSpPr/>
                <p:nvPr/>
              </p:nvSpPr>
              <p:spPr>
                <a:xfrm>
                  <a:off x="9166225" y="2576513"/>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6" name="Google Shape;1046;p65"/>
                <p:cNvSpPr/>
                <p:nvPr/>
              </p:nvSpPr>
              <p:spPr>
                <a:xfrm>
                  <a:off x="8964613" y="2573338"/>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7" name="Google Shape;1047;p65"/>
                <p:cNvSpPr/>
                <p:nvPr/>
              </p:nvSpPr>
              <p:spPr>
                <a:xfrm>
                  <a:off x="9169400" y="2589213"/>
                  <a:ext cx="0" cy="3175"/>
                </a:xfrm>
                <a:custGeom>
                  <a:rect b="b" l="l" r="r" t="t"/>
                  <a:pathLst>
                    <a:path extrusionOk="0" h="1" w="120000">
                      <a:moveTo>
                        <a:pt x="0" y="1"/>
                      </a:moveTo>
                      <a:cubicBezTo>
                        <a:pt x="0" y="1"/>
                        <a:pt x="0" y="0"/>
                        <a:pt x="0" y="0"/>
                      </a:cubicBezTo>
                      <a:cubicBezTo>
                        <a:pt x="0" y="0"/>
                        <a:pt x="0" y="1"/>
                        <a:pt x="0" y="1"/>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8" name="Google Shape;1048;p65"/>
                <p:cNvSpPr/>
                <p:nvPr/>
              </p:nvSpPr>
              <p:spPr>
                <a:xfrm>
                  <a:off x="9169400" y="2595563"/>
                  <a:ext cx="0" cy="3175"/>
                </a:xfrm>
                <a:custGeom>
                  <a:rect b="b" l="l" r="r" t="t"/>
                  <a:pathLst>
                    <a:path extrusionOk="0" h="1" w="120000">
                      <a:moveTo>
                        <a:pt x="0" y="1"/>
                      </a:moveTo>
                      <a:cubicBezTo>
                        <a:pt x="0" y="1"/>
                        <a:pt x="0" y="0"/>
                        <a:pt x="0" y="0"/>
                      </a:cubicBezTo>
                      <a:cubicBezTo>
                        <a:pt x="0" y="0"/>
                        <a:pt x="0" y="1"/>
                        <a:pt x="0" y="1"/>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49" name="Google Shape;1049;p65"/>
                <p:cNvSpPr/>
                <p:nvPr/>
              </p:nvSpPr>
              <p:spPr>
                <a:xfrm>
                  <a:off x="9159875" y="2570163"/>
                  <a:ext cx="1500" cy="1500"/>
                </a:xfrm>
                <a:prstGeom prst="rect">
                  <a:avLst/>
                </a:pr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0" name="Google Shape;1050;p65"/>
                <p:cNvSpPr/>
                <p:nvPr/>
              </p:nvSpPr>
              <p:spPr>
                <a:xfrm>
                  <a:off x="8956675" y="2592388"/>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1" name="Google Shape;1051;p65"/>
                <p:cNvSpPr/>
                <p:nvPr/>
              </p:nvSpPr>
              <p:spPr>
                <a:xfrm>
                  <a:off x="8959850" y="2582863"/>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2" name="Google Shape;1052;p65"/>
                <p:cNvSpPr/>
                <p:nvPr/>
              </p:nvSpPr>
              <p:spPr>
                <a:xfrm>
                  <a:off x="8959850" y="2576513"/>
                  <a:ext cx="0" cy="3175"/>
                </a:xfrm>
                <a:custGeom>
                  <a:rect b="b" l="l" r="r" t="t"/>
                  <a:pathLst>
                    <a:path extrusionOk="0" h="1" w="120000">
                      <a:moveTo>
                        <a:pt x="0" y="0"/>
                      </a:moveTo>
                      <a:cubicBezTo>
                        <a:pt x="0" y="1"/>
                        <a:pt x="0" y="1"/>
                        <a:pt x="0" y="1"/>
                      </a:cubicBezTo>
                      <a:cubicBezTo>
                        <a:pt x="0" y="1"/>
                        <a:pt x="0" y="1"/>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3" name="Google Shape;1053;p65"/>
                <p:cNvSpPr/>
                <p:nvPr/>
              </p:nvSpPr>
              <p:spPr>
                <a:xfrm>
                  <a:off x="8956675" y="2586038"/>
                  <a:ext cx="0" cy="3175"/>
                </a:xfrm>
                <a:custGeom>
                  <a:rect b="b" l="l" r="r" t="t"/>
                  <a:pathLst>
                    <a:path extrusionOk="0" h="1" w="120000">
                      <a:moveTo>
                        <a:pt x="0" y="0"/>
                      </a:moveTo>
                      <a:cubicBezTo>
                        <a:pt x="0" y="0"/>
                        <a:pt x="0" y="1"/>
                        <a:pt x="0" y="1"/>
                      </a:cubicBezTo>
                      <a:cubicBezTo>
                        <a:pt x="0" y="1"/>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4" name="Google Shape;1054;p65"/>
                <p:cNvSpPr/>
                <p:nvPr/>
              </p:nvSpPr>
              <p:spPr>
                <a:xfrm>
                  <a:off x="8937625" y="2560638"/>
                  <a:ext cx="250825" cy="223838"/>
                </a:xfrm>
                <a:custGeom>
                  <a:rect b="b" l="l" r="r" t="t"/>
                  <a:pathLst>
                    <a:path extrusionOk="0" h="70" w="78">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5" name="Google Shape;1055;p65"/>
                <p:cNvSpPr/>
                <p:nvPr/>
              </p:nvSpPr>
              <p:spPr>
                <a:xfrm>
                  <a:off x="8959850" y="2605088"/>
                  <a:ext cx="215900" cy="71438"/>
                </a:xfrm>
                <a:custGeom>
                  <a:rect b="b" l="l" r="r" t="t"/>
                  <a:pathLst>
                    <a:path extrusionOk="0" h="22" w="67">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6" name="Google Shape;1056;p65"/>
                <p:cNvSpPr/>
                <p:nvPr/>
              </p:nvSpPr>
              <p:spPr>
                <a:xfrm>
                  <a:off x="8964613" y="2614613"/>
                  <a:ext cx="6300" cy="63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7" name="Google Shape;1057;p65"/>
                <p:cNvSpPr/>
                <p:nvPr/>
              </p:nvSpPr>
              <p:spPr>
                <a:xfrm>
                  <a:off x="9163050" y="2614613"/>
                  <a:ext cx="6300" cy="63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8" name="Google Shape;1058;p65"/>
                <p:cNvSpPr/>
                <p:nvPr/>
              </p:nvSpPr>
              <p:spPr>
                <a:xfrm>
                  <a:off x="9766300" y="2736850"/>
                  <a:ext cx="157163" cy="169863"/>
                </a:xfrm>
                <a:custGeom>
                  <a:rect b="b" l="l" r="r" t="t"/>
                  <a:pathLst>
                    <a:path extrusionOk="0" h="107" w="99">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59" name="Google Shape;1059;p65"/>
                <p:cNvSpPr/>
                <p:nvPr/>
              </p:nvSpPr>
              <p:spPr>
                <a:xfrm>
                  <a:off x="9675813" y="4335463"/>
                  <a:ext cx="157163" cy="79375"/>
                </a:xfrm>
                <a:custGeom>
                  <a:rect b="b" l="l" r="r" t="t"/>
                  <a:pathLst>
                    <a:path extrusionOk="0" h="25" w="49">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0" name="Google Shape;1060;p65"/>
                <p:cNvSpPr/>
                <p:nvPr/>
              </p:nvSpPr>
              <p:spPr>
                <a:xfrm>
                  <a:off x="9653588" y="3484563"/>
                  <a:ext cx="201613" cy="866775"/>
                </a:xfrm>
                <a:custGeom>
                  <a:rect b="b" l="l" r="r" t="t"/>
                  <a:pathLst>
                    <a:path extrusionOk="0" h="546" w="127">
                      <a:moveTo>
                        <a:pt x="99" y="546"/>
                      </a:moveTo>
                      <a:lnTo>
                        <a:pt x="24" y="546"/>
                      </a:lnTo>
                      <a:lnTo>
                        <a:pt x="0" y="0"/>
                      </a:lnTo>
                      <a:lnTo>
                        <a:pt x="127" y="0"/>
                      </a:lnTo>
                      <a:lnTo>
                        <a:pt x="99" y="54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1" name="Google Shape;1061;p65"/>
                <p:cNvSpPr/>
                <p:nvPr/>
              </p:nvSpPr>
              <p:spPr>
                <a:xfrm>
                  <a:off x="9829800" y="3484563"/>
                  <a:ext cx="201613" cy="866775"/>
                </a:xfrm>
                <a:custGeom>
                  <a:rect b="b" l="l" r="r" t="t"/>
                  <a:pathLst>
                    <a:path extrusionOk="0" h="546" w="127">
                      <a:moveTo>
                        <a:pt x="103" y="546"/>
                      </a:moveTo>
                      <a:lnTo>
                        <a:pt x="28" y="546"/>
                      </a:lnTo>
                      <a:lnTo>
                        <a:pt x="0" y="0"/>
                      </a:lnTo>
                      <a:lnTo>
                        <a:pt x="127" y="0"/>
                      </a:lnTo>
                      <a:lnTo>
                        <a:pt x="103" y="54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2" name="Google Shape;1062;p65"/>
                <p:cNvSpPr/>
                <p:nvPr/>
              </p:nvSpPr>
              <p:spPr>
                <a:xfrm>
                  <a:off x="9858375" y="4335463"/>
                  <a:ext cx="157163" cy="79375"/>
                </a:xfrm>
                <a:custGeom>
                  <a:rect b="b" l="l" r="r" t="t"/>
                  <a:pathLst>
                    <a:path extrusionOk="0" h="25" w="49">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3" name="Google Shape;1063;p65"/>
                <p:cNvSpPr/>
                <p:nvPr/>
              </p:nvSpPr>
              <p:spPr>
                <a:xfrm>
                  <a:off x="9750425" y="2755900"/>
                  <a:ext cx="195263" cy="530225"/>
                </a:xfrm>
                <a:custGeom>
                  <a:rect b="b" l="l" r="r" t="t"/>
                  <a:pathLst>
                    <a:path extrusionOk="0" h="334" w="123">
                      <a:moveTo>
                        <a:pt x="123" y="71"/>
                      </a:moveTo>
                      <a:lnTo>
                        <a:pt x="62" y="0"/>
                      </a:lnTo>
                      <a:lnTo>
                        <a:pt x="0" y="65"/>
                      </a:lnTo>
                      <a:lnTo>
                        <a:pt x="46" y="308"/>
                      </a:lnTo>
                      <a:lnTo>
                        <a:pt x="58" y="334"/>
                      </a:lnTo>
                      <a:lnTo>
                        <a:pt x="72" y="308"/>
                      </a:lnTo>
                      <a:lnTo>
                        <a:pt x="123" y="71"/>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4" name="Google Shape;1064;p65"/>
                <p:cNvSpPr/>
                <p:nvPr/>
              </p:nvSpPr>
              <p:spPr>
                <a:xfrm>
                  <a:off x="9729788" y="2400300"/>
                  <a:ext cx="247650" cy="311150"/>
                </a:xfrm>
                <a:custGeom>
                  <a:rect b="b" l="l" r="r" t="t"/>
                  <a:pathLst>
                    <a:path extrusionOk="0" h="97" w="7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5" name="Google Shape;1065;p65"/>
                <p:cNvSpPr/>
                <p:nvPr/>
              </p:nvSpPr>
              <p:spPr>
                <a:xfrm>
                  <a:off x="9685338" y="2387600"/>
                  <a:ext cx="276225" cy="339725"/>
                </a:xfrm>
                <a:custGeom>
                  <a:rect b="b" l="l" r="r" t="t"/>
                  <a:pathLst>
                    <a:path extrusionOk="0" h="106" w="8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6" name="Google Shape;1066;p65"/>
                <p:cNvSpPr/>
                <p:nvPr/>
              </p:nvSpPr>
              <p:spPr>
                <a:xfrm>
                  <a:off x="9782175" y="2636838"/>
                  <a:ext cx="125413" cy="150813"/>
                </a:xfrm>
                <a:custGeom>
                  <a:rect b="b" l="l" r="r" t="t"/>
                  <a:pathLst>
                    <a:path extrusionOk="0" h="95" w="79">
                      <a:moveTo>
                        <a:pt x="79" y="63"/>
                      </a:moveTo>
                      <a:lnTo>
                        <a:pt x="38" y="95"/>
                      </a:lnTo>
                      <a:lnTo>
                        <a:pt x="0" y="63"/>
                      </a:lnTo>
                      <a:lnTo>
                        <a:pt x="0" y="0"/>
                      </a:lnTo>
                      <a:lnTo>
                        <a:pt x="79" y="0"/>
                      </a:lnTo>
                      <a:lnTo>
                        <a:pt x="79" y="63"/>
                      </a:lnTo>
                      <a:close/>
                    </a:path>
                  </a:pathLst>
                </a:custGeom>
                <a:solidFill>
                  <a:srgbClr val="C3A47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7" name="Google Shape;1067;p65"/>
                <p:cNvSpPr/>
                <p:nvPr/>
              </p:nvSpPr>
              <p:spPr>
                <a:xfrm>
                  <a:off x="9480550" y="2774950"/>
                  <a:ext cx="269875" cy="700088"/>
                </a:xfrm>
                <a:custGeom>
                  <a:rect b="b" l="l" r="r" t="t"/>
                  <a:pathLst>
                    <a:path extrusionOk="0" h="218" w="84">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8" name="Google Shape;1068;p65"/>
                <p:cNvSpPr/>
                <p:nvPr/>
              </p:nvSpPr>
              <p:spPr>
                <a:xfrm>
                  <a:off x="9939338" y="2774950"/>
                  <a:ext cx="273050" cy="700088"/>
                </a:xfrm>
                <a:custGeom>
                  <a:rect b="b" l="l" r="r" t="t"/>
                  <a:pathLst>
                    <a:path extrusionOk="0" h="218" w="85">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69" name="Google Shape;1069;p65"/>
                <p:cNvSpPr/>
                <p:nvPr/>
              </p:nvSpPr>
              <p:spPr>
                <a:xfrm>
                  <a:off x="9493250" y="3475038"/>
                  <a:ext cx="82550" cy="90488"/>
                </a:xfrm>
                <a:custGeom>
                  <a:rect b="b" l="l" r="r" t="t"/>
                  <a:pathLst>
                    <a:path extrusionOk="0" h="28" w="26">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0" name="Google Shape;1070;p65"/>
                <p:cNvSpPr/>
                <p:nvPr/>
              </p:nvSpPr>
              <p:spPr>
                <a:xfrm>
                  <a:off x="10115550" y="3475038"/>
                  <a:ext cx="80963" cy="90488"/>
                </a:xfrm>
                <a:custGeom>
                  <a:rect b="b" l="l" r="r" t="t"/>
                  <a:pathLst>
                    <a:path extrusionOk="0" h="28" w="25">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1" name="Google Shape;1071;p65"/>
                <p:cNvSpPr/>
                <p:nvPr/>
              </p:nvSpPr>
              <p:spPr>
                <a:xfrm>
                  <a:off x="9640888" y="2752725"/>
                  <a:ext cx="407988" cy="709613"/>
                </a:xfrm>
                <a:custGeom>
                  <a:rect b="b" l="l" r="r" t="t"/>
                  <a:pathLst>
                    <a:path extrusionOk="0" h="447" w="25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2" name="Google Shape;1072;p65"/>
                <p:cNvSpPr/>
                <p:nvPr/>
              </p:nvSpPr>
              <p:spPr>
                <a:xfrm>
                  <a:off x="9945688" y="2509838"/>
                  <a:ext cx="3175" cy="3175"/>
                </a:xfrm>
                <a:custGeom>
                  <a:rect b="b" l="l" r="r" t="t"/>
                  <a:pathLst>
                    <a:path extrusionOk="0" h="1" w="1">
                      <a:moveTo>
                        <a:pt x="1" y="1"/>
                      </a:moveTo>
                      <a:cubicBezTo>
                        <a:pt x="0" y="0"/>
                        <a:pt x="0" y="0"/>
                        <a:pt x="0" y="0"/>
                      </a:cubicBezTo>
                      <a:cubicBezTo>
                        <a:pt x="0" y="0"/>
                        <a:pt x="0" y="0"/>
                        <a:pt x="1" y="1"/>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3" name="Google Shape;1073;p65"/>
                <p:cNvSpPr/>
                <p:nvPr/>
              </p:nvSpPr>
              <p:spPr>
                <a:xfrm>
                  <a:off x="9945688" y="2506663"/>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4" name="Google Shape;1074;p65"/>
                <p:cNvSpPr/>
                <p:nvPr/>
              </p:nvSpPr>
              <p:spPr>
                <a:xfrm>
                  <a:off x="9939338" y="2495550"/>
                  <a:ext cx="3175" cy="0"/>
                </a:xfrm>
                <a:custGeom>
                  <a:rect b="b" l="l" r="r" t="t"/>
                  <a:pathLst>
                    <a:path extrusionOk="0" h="120000" w="1">
                      <a:moveTo>
                        <a:pt x="1" y="0"/>
                      </a:moveTo>
                      <a:cubicBezTo>
                        <a:pt x="1" y="0"/>
                        <a:pt x="1" y="0"/>
                        <a:pt x="0" y="0"/>
                      </a:cubicBezTo>
                      <a:cubicBezTo>
                        <a:pt x="1" y="0"/>
                        <a:pt x="1" y="0"/>
                        <a:pt x="1"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5" name="Google Shape;1075;p65"/>
                <p:cNvSpPr/>
                <p:nvPr/>
              </p:nvSpPr>
              <p:spPr>
                <a:xfrm>
                  <a:off x="9942513" y="2500313"/>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6" name="Google Shape;1076;p65"/>
                <p:cNvSpPr/>
                <p:nvPr/>
              </p:nvSpPr>
              <p:spPr>
                <a:xfrm>
                  <a:off x="9740900" y="2495550"/>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7" name="Google Shape;1077;p65"/>
                <p:cNvSpPr/>
                <p:nvPr/>
              </p:nvSpPr>
              <p:spPr>
                <a:xfrm>
                  <a:off x="9948863" y="2513013"/>
                  <a:ext cx="0" cy="3175"/>
                </a:xfrm>
                <a:custGeom>
                  <a:rect b="b" l="l" r="r" t="t"/>
                  <a:pathLst>
                    <a:path extrusionOk="0" h="1" w="120000">
                      <a:moveTo>
                        <a:pt x="0" y="1"/>
                      </a:moveTo>
                      <a:cubicBezTo>
                        <a:pt x="0" y="1"/>
                        <a:pt x="0" y="0"/>
                        <a:pt x="0" y="0"/>
                      </a:cubicBezTo>
                      <a:cubicBezTo>
                        <a:pt x="0" y="0"/>
                        <a:pt x="0" y="1"/>
                        <a:pt x="0" y="1"/>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8" name="Google Shape;1078;p65"/>
                <p:cNvSpPr/>
                <p:nvPr/>
              </p:nvSpPr>
              <p:spPr>
                <a:xfrm>
                  <a:off x="9948863" y="2519363"/>
                  <a:ext cx="0" cy="3175"/>
                </a:xfrm>
                <a:custGeom>
                  <a:rect b="b" l="l" r="r" t="t"/>
                  <a:pathLst>
                    <a:path extrusionOk="0" h="1" w="120000">
                      <a:moveTo>
                        <a:pt x="0" y="1"/>
                      </a:moveTo>
                      <a:cubicBezTo>
                        <a:pt x="0" y="1"/>
                        <a:pt x="0" y="0"/>
                        <a:pt x="0" y="0"/>
                      </a:cubicBezTo>
                      <a:cubicBezTo>
                        <a:pt x="0" y="0"/>
                        <a:pt x="0" y="1"/>
                        <a:pt x="0" y="1"/>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79" name="Google Shape;1079;p65"/>
                <p:cNvSpPr/>
                <p:nvPr/>
              </p:nvSpPr>
              <p:spPr>
                <a:xfrm>
                  <a:off x="9939338" y="2492375"/>
                  <a:ext cx="1500" cy="1500"/>
                </a:xfrm>
                <a:prstGeom prst="rect">
                  <a:avLst/>
                </a:pr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80" name="Google Shape;1080;p65"/>
                <p:cNvSpPr/>
                <p:nvPr/>
              </p:nvSpPr>
              <p:spPr>
                <a:xfrm>
                  <a:off x="9734550" y="2516188"/>
                  <a:ext cx="3175" cy="0"/>
                </a:xfrm>
                <a:custGeom>
                  <a:rect b="b" l="l" r="r" t="t"/>
                  <a:pathLst>
                    <a:path extrusionOk="0" h="120000" w="1">
                      <a:moveTo>
                        <a:pt x="1" y="0"/>
                      </a:moveTo>
                      <a:cubicBezTo>
                        <a:pt x="0" y="0"/>
                        <a:pt x="0" y="0"/>
                        <a:pt x="0" y="0"/>
                      </a:cubicBezTo>
                      <a:cubicBezTo>
                        <a:pt x="0" y="0"/>
                        <a:pt x="0" y="0"/>
                        <a:pt x="1"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81" name="Google Shape;1081;p65"/>
                <p:cNvSpPr/>
                <p:nvPr/>
              </p:nvSpPr>
              <p:spPr>
                <a:xfrm>
                  <a:off x="9737725" y="2506663"/>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82" name="Google Shape;1082;p65"/>
                <p:cNvSpPr/>
                <p:nvPr/>
              </p:nvSpPr>
              <p:spPr>
                <a:xfrm>
                  <a:off x="9740900" y="2503488"/>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83" name="Google Shape;1083;p65"/>
                <p:cNvSpPr/>
                <p:nvPr/>
              </p:nvSpPr>
              <p:spPr>
                <a:xfrm>
                  <a:off x="9737725" y="2509838"/>
                  <a:ext cx="0" cy="3175"/>
                </a:xfrm>
                <a:custGeom>
                  <a:rect b="b" l="l" r="r" t="t"/>
                  <a:pathLst>
                    <a:path extrusionOk="0" h="1" w="120000">
                      <a:moveTo>
                        <a:pt x="0" y="0"/>
                      </a:moveTo>
                      <a:cubicBezTo>
                        <a:pt x="0" y="1"/>
                        <a:pt x="0" y="1"/>
                        <a:pt x="0" y="1"/>
                      </a:cubicBezTo>
                      <a:cubicBezTo>
                        <a:pt x="0" y="1"/>
                        <a:pt x="0" y="1"/>
                        <a:pt x="0" y="0"/>
                      </a:cubicBezTo>
                      <a:close/>
                    </a:path>
                  </a:pathLst>
                </a:custGeom>
                <a:solidFill>
                  <a:srgbClr val="FFD6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84" name="Google Shape;1084;p65"/>
                <p:cNvSpPr/>
                <p:nvPr/>
              </p:nvSpPr>
              <p:spPr>
                <a:xfrm>
                  <a:off x="9717088" y="2482850"/>
                  <a:ext cx="250825" cy="225425"/>
                </a:xfrm>
                <a:custGeom>
                  <a:rect b="b" l="l" r="r" t="t"/>
                  <a:pathLst>
                    <a:path extrusionOk="0" h="70" w="78">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85" name="Google Shape;1085;p65"/>
                <p:cNvSpPr/>
                <p:nvPr/>
              </p:nvSpPr>
              <p:spPr>
                <a:xfrm>
                  <a:off x="9647238" y="3462338"/>
                  <a:ext cx="390600" cy="25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86" name="Google Shape;1086;p65"/>
                <p:cNvSpPr/>
                <p:nvPr/>
              </p:nvSpPr>
              <p:spPr>
                <a:xfrm>
                  <a:off x="9807575" y="3462338"/>
                  <a:ext cx="69900" cy="25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87" name="Google Shape;1087;p65"/>
                <p:cNvSpPr/>
                <p:nvPr/>
              </p:nvSpPr>
              <p:spPr>
                <a:xfrm>
                  <a:off x="9836150" y="2811463"/>
                  <a:ext cx="12600" cy="12600"/>
                </a:xfrm>
                <a:prstGeom prst="ellipse">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sp>
              <p:nvSpPr>
                <p:cNvPr id="1088" name="Google Shape;1088;p65"/>
                <p:cNvSpPr/>
                <p:nvPr/>
              </p:nvSpPr>
              <p:spPr>
                <a:xfrm>
                  <a:off x="9836150" y="2855913"/>
                  <a:ext cx="12600" cy="9600"/>
                </a:xfrm>
                <a:prstGeom prst="ellipse">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04040"/>
                    </a:solidFill>
                    <a:latin typeface="Arial"/>
                    <a:ea typeface="Arial"/>
                    <a:cs typeface="Arial"/>
                    <a:sym typeface="Arial"/>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0" name="Shape 180"/>
        <p:cNvGrpSpPr/>
        <p:nvPr/>
      </p:nvGrpSpPr>
      <p:grpSpPr>
        <a:xfrm>
          <a:off x="0" y="0"/>
          <a:ext cx="0" cy="0"/>
          <a:chOff x="0" y="0"/>
          <a:chExt cx="0" cy="0"/>
        </a:xfrm>
      </p:grpSpPr>
      <p:sp>
        <p:nvSpPr>
          <p:cNvPr id="181" name="Google Shape;181;p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182" name="Google Shape;182;p9"/>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323850" lvl="0" marL="457200" rtl="0" algn="l">
              <a:lnSpc>
                <a:spcPct val="150000"/>
              </a:lnSpc>
              <a:spcBef>
                <a:spcPts val="0"/>
              </a:spcBef>
              <a:spcAft>
                <a:spcPts val="0"/>
              </a:spcAft>
              <a:buSzPts val="1500"/>
              <a:buChar char="●"/>
            </a:pPr>
            <a:r>
              <a:rPr lang="en-US"/>
              <a:t>Understand the influences on a project</a:t>
            </a:r>
            <a:endParaRPr/>
          </a:p>
          <a:p>
            <a:pPr indent="-323850" lvl="0" marL="457200" rtl="0" algn="l">
              <a:lnSpc>
                <a:spcPct val="150000"/>
              </a:lnSpc>
              <a:spcBef>
                <a:spcPts val="0"/>
              </a:spcBef>
              <a:spcAft>
                <a:spcPts val="0"/>
              </a:spcAft>
              <a:buSzPts val="1500"/>
              <a:buChar char="●"/>
            </a:pPr>
            <a:r>
              <a:rPr lang="en-US"/>
              <a:t>Understand what a software process is</a:t>
            </a:r>
            <a:endParaRPr/>
          </a:p>
          <a:p>
            <a:pPr indent="-323850" lvl="0" marL="457200" rtl="0" algn="l">
              <a:lnSpc>
                <a:spcPct val="150000"/>
              </a:lnSpc>
              <a:spcBef>
                <a:spcPts val="0"/>
              </a:spcBef>
              <a:spcAft>
                <a:spcPts val="0"/>
              </a:spcAft>
              <a:buSzPts val="1500"/>
              <a:buChar char="●"/>
            </a:pPr>
            <a:r>
              <a:rPr lang="en-US"/>
              <a:t>Understand two </a:t>
            </a:r>
            <a:r>
              <a:rPr lang="en-US">
                <a:extLst>
                  <a:ext uri="http://customooxmlschemas.google.com/">
                    <go:slidesCustomData xmlns:go="http://customooxmlschemas.google.com/" textRoundtripDataId="13"/>
                  </a:ext>
                </a:extLst>
              </a:rPr>
              <a:t>common</a:t>
            </a:r>
            <a:r>
              <a:rPr lang="en-US"/>
              <a:t> models</a:t>
            </a:r>
            <a:endParaRPr/>
          </a:p>
          <a:p>
            <a:pPr indent="0" lvl="0" marL="133350" rtl="0" algn="l">
              <a:lnSpc>
                <a:spcPct val="150000"/>
              </a:lnSpc>
              <a:spcBef>
                <a:spcPts val="0"/>
              </a:spcBef>
              <a:spcAft>
                <a:spcPts val="0"/>
              </a:spcAft>
              <a:buSzPts val="1500"/>
              <a:buNone/>
            </a:pPr>
            <a:r>
              <a:t/>
            </a:r>
            <a:endParaRPr>
              <a:solidFill>
                <a:schemeClr val="dk1"/>
              </a:solidFill>
            </a:endParaRPr>
          </a:p>
        </p:txBody>
      </p:sp>
      <p:sp>
        <p:nvSpPr>
          <p:cNvPr id="183" name="Google Shape;183;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000"/>
                                        <p:tgtEl>
                                          <p:spTgt spid="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animEffect filter="fade" transition="in">
                                      <p:cBhvr>
                                        <p:cTn dur="1000"/>
                                        <p:tgtEl>
                                          <p:spTgt spid="1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2" name="Shape 1092"/>
        <p:cNvGrpSpPr/>
        <p:nvPr/>
      </p:nvGrpSpPr>
      <p:grpSpPr>
        <a:xfrm>
          <a:off x="0" y="0"/>
          <a:ext cx="0" cy="0"/>
          <a:chOff x="0" y="0"/>
          <a:chExt cx="0" cy="0"/>
        </a:xfrm>
      </p:grpSpPr>
      <p:sp>
        <p:nvSpPr>
          <p:cNvPr id="1093" name="Google Shape;1093;p66"/>
          <p:cNvSpPr/>
          <p:nvPr/>
        </p:nvSpPr>
        <p:spPr>
          <a:xfrm>
            <a:off x="518204" y="527734"/>
            <a:ext cx="354456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Devops Benefits</a:t>
            </a:r>
            <a:endParaRPr b="0" i="0" sz="1400" u="none" cap="none" strike="noStrike">
              <a:solidFill>
                <a:srgbClr val="535353"/>
              </a:solidFill>
              <a:latin typeface="Arial"/>
              <a:ea typeface="Arial"/>
              <a:cs typeface="Arial"/>
              <a:sym typeface="Arial"/>
            </a:endParaRPr>
          </a:p>
        </p:txBody>
      </p:sp>
      <p:sp>
        <p:nvSpPr>
          <p:cNvPr id="1094" name="Google Shape;1094;p66"/>
          <p:cNvSpPr txBox="1"/>
          <p:nvPr/>
        </p:nvSpPr>
        <p:spPr>
          <a:xfrm>
            <a:off x="345566" y="4525073"/>
            <a:ext cx="2899800" cy="434100"/>
          </a:xfrm>
          <a:prstGeom prst="rect">
            <a:avLst/>
          </a:prstGeom>
          <a:noFill/>
          <a:ln>
            <a:noFill/>
          </a:ln>
        </p:spPr>
        <p:txBody>
          <a:bodyPr anchorCtr="0" anchor="t" bIns="146275" lIns="182850" spcFirstLastPara="1" rIns="182850" wrap="square" tIns="146275">
            <a:spAutoFit/>
          </a:bodyPr>
          <a:lstStyle/>
          <a:p>
            <a:pPr indent="0" lvl="0" marL="0" marR="0" rtl="0" algn="l">
              <a:lnSpc>
                <a:spcPct val="90000"/>
              </a:lnSpc>
              <a:spcBef>
                <a:spcPts val="0"/>
              </a:spcBef>
              <a:spcAft>
                <a:spcPts val="0"/>
              </a:spcAft>
              <a:buClr>
                <a:srgbClr val="000000"/>
              </a:buClr>
              <a:buSzPts val="1000"/>
              <a:buFont typeface="Arial"/>
              <a:buNone/>
            </a:pPr>
            <a:r>
              <a:rPr b="0" i="1" lang="en-US" sz="1000" u="none" cap="none" strike="noStrike">
                <a:solidFill>
                  <a:srgbClr val="202020"/>
                </a:solidFill>
                <a:latin typeface="Quattrocento Sans"/>
                <a:ea typeface="Quattrocento Sans"/>
                <a:cs typeface="Quattrocento Sans"/>
                <a:sym typeface="Quattrocento Sans"/>
              </a:rPr>
              <a:t>Source: </a:t>
            </a:r>
            <a:r>
              <a:rPr b="0" i="1" lang="en-US" sz="1000" u="sng" cap="none" strike="noStrike">
                <a:solidFill>
                  <a:schemeClr val="hlink"/>
                </a:solidFill>
                <a:latin typeface="Quattrocento Sans"/>
                <a:ea typeface="Quattrocento Sans"/>
                <a:cs typeface="Quattrocento Sans"/>
                <a:sym typeface="Quattrocento Sans"/>
                <a:hlinkClick r:id="rId3"/>
              </a:rPr>
              <a:t>www.devopsdigest.com</a:t>
            </a:r>
            <a:endParaRPr b="0" i="1" sz="1000" u="none" cap="none" strike="noStrike">
              <a:solidFill>
                <a:srgbClr val="202020"/>
              </a:solidFill>
              <a:latin typeface="Quattrocento Sans"/>
              <a:ea typeface="Quattrocento Sans"/>
              <a:cs typeface="Quattrocento Sans"/>
              <a:sym typeface="Quattrocento Sans"/>
            </a:endParaRPr>
          </a:p>
        </p:txBody>
      </p:sp>
      <p:sp>
        <p:nvSpPr>
          <p:cNvPr id="1095" name="Google Shape;1095;p66"/>
          <p:cNvSpPr/>
          <p:nvPr/>
        </p:nvSpPr>
        <p:spPr>
          <a:xfrm>
            <a:off x="6572352" y="1254755"/>
            <a:ext cx="267068" cy="227794"/>
          </a:xfrm>
          <a:prstGeom prst="ellipse">
            <a:avLst/>
          </a:prstGeom>
          <a:solidFill>
            <a:schemeClr val="l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096" name="Google Shape;1096;p66"/>
          <p:cNvSpPr/>
          <p:nvPr/>
        </p:nvSpPr>
        <p:spPr>
          <a:xfrm>
            <a:off x="446366" y="1319937"/>
            <a:ext cx="267000" cy="227700"/>
          </a:xfrm>
          <a:prstGeom prst="ellipse">
            <a:avLst/>
          </a:prstGeom>
          <a:solidFill>
            <a:schemeClr val="l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097" name="Google Shape;1097;p66"/>
          <p:cNvSpPr/>
          <p:nvPr/>
        </p:nvSpPr>
        <p:spPr>
          <a:xfrm>
            <a:off x="6839427" y="2825026"/>
            <a:ext cx="267000" cy="227700"/>
          </a:xfrm>
          <a:prstGeom prst="ellipse">
            <a:avLst/>
          </a:prstGeom>
          <a:solidFill>
            <a:schemeClr val="l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098" name="Google Shape;1098;p66"/>
          <p:cNvSpPr/>
          <p:nvPr/>
        </p:nvSpPr>
        <p:spPr>
          <a:xfrm>
            <a:off x="524097" y="3505798"/>
            <a:ext cx="267068" cy="227794"/>
          </a:xfrm>
          <a:prstGeom prst="ellipse">
            <a:avLst/>
          </a:prstGeom>
          <a:solidFill>
            <a:schemeClr val="l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099" name="Google Shape;1099;p66"/>
          <p:cNvSpPr/>
          <p:nvPr/>
        </p:nvSpPr>
        <p:spPr>
          <a:xfrm>
            <a:off x="6942391" y="1014709"/>
            <a:ext cx="269294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Quattrocento Sans"/>
                <a:ea typeface="Quattrocento Sans"/>
                <a:cs typeface="Quattrocento Sans"/>
                <a:sym typeface="Quattrocento Sans"/>
              </a:rPr>
              <a:t>Deploy code </a:t>
            </a:r>
            <a:br>
              <a:rPr b="0" i="0" lang="en-US" sz="2000" u="none" cap="none" strike="noStrike">
                <a:solidFill>
                  <a:schemeClr val="dk1"/>
                </a:solidFill>
                <a:latin typeface="Quattrocento Sans"/>
                <a:ea typeface="Quattrocento Sans"/>
                <a:cs typeface="Quattrocento Sans"/>
                <a:sym typeface="Quattrocento Sans"/>
              </a:rPr>
            </a:br>
            <a:r>
              <a:rPr b="0" i="0" lang="en-US" sz="2000" u="none" cap="none" strike="noStrike">
                <a:solidFill>
                  <a:schemeClr val="dk1"/>
                </a:solidFill>
                <a:latin typeface="Quattrocento Sans"/>
                <a:ea typeface="Quattrocento Sans"/>
                <a:cs typeface="Quattrocento Sans"/>
                <a:sym typeface="Quattrocento Sans"/>
              </a:rPr>
              <a:t>30x faster</a:t>
            </a:r>
            <a:endParaRPr b="0" i="0" sz="1400" u="none" cap="none" strike="noStrike">
              <a:solidFill>
                <a:srgbClr val="000000"/>
              </a:solidFill>
              <a:latin typeface="Arial"/>
              <a:ea typeface="Arial"/>
              <a:cs typeface="Arial"/>
              <a:sym typeface="Arial"/>
            </a:endParaRPr>
          </a:p>
        </p:txBody>
      </p:sp>
      <p:sp>
        <p:nvSpPr>
          <p:cNvPr id="1100" name="Google Shape;1100;p66"/>
          <p:cNvSpPr/>
          <p:nvPr/>
        </p:nvSpPr>
        <p:spPr>
          <a:xfrm>
            <a:off x="6898142" y="1779484"/>
            <a:ext cx="209238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6736D"/>
                </a:solidFill>
                <a:latin typeface="Arial"/>
                <a:ea typeface="Arial"/>
                <a:cs typeface="Arial"/>
                <a:sym typeface="Arial"/>
              </a:rPr>
              <a:t>and with 200x shorter lead time as compared to your lower-performing peers</a:t>
            </a:r>
            <a:endParaRPr b="0" i="0" sz="1200" u="none" cap="none" strike="noStrike">
              <a:solidFill>
                <a:srgbClr val="76736D"/>
              </a:solidFill>
              <a:latin typeface="Arial"/>
              <a:ea typeface="Arial"/>
              <a:cs typeface="Arial"/>
              <a:sym typeface="Arial"/>
            </a:endParaRPr>
          </a:p>
        </p:txBody>
      </p:sp>
      <p:sp>
        <p:nvSpPr>
          <p:cNvPr id="1101" name="Google Shape;1101;p66"/>
          <p:cNvSpPr/>
          <p:nvPr/>
        </p:nvSpPr>
        <p:spPr>
          <a:xfrm>
            <a:off x="929101" y="3316700"/>
            <a:ext cx="2448900" cy="1323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lt2"/>
                </a:solidFill>
                <a:latin typeface="Arial"/>
                <a:ea typeface="Arial"/>
                <a:cs typeface="Arial"/>
                <a:sym typeface="Arial"/>
              </a:rPr>
              <a:t>DevOps practices improve IT performance</a:t>
            </a:r>
            <a:endParaRPr b="0" i="0" sz="1400" u="none" cap="none" strike="noStrike">
              <a:solidFill>
                <a:srgbClr val="000000"/>
              </a:solidFill>
              <a:latin typeface="Arial"/>
              <a:ea typeface="Arial"/>
              <a:cs typeface="Arial"/>
              <a:sym typeface="Arial"/>
            </a:endParaRPr>
          </a:p>
        </p:txBody>
      </p:sp>
      <p:sp>
        <p:nvSpPr>
          <p:cNvPr id="1102" name="Google Shape;1102;p66"/>
          <p:cNvSpPr/>
          <p:nvPr/>
        </p:nvSpPr>
        <p:spPr>
          <a:xfrm>
            <a:off x="791174" y="1254750"/>
            <a:ext cx="3453600" cy="7080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Quattrocento Sans"/>
                <a:ea typeface="Quattrocento Sans"/>
                <a:cs typeface="Quattrocento Sans"/>
                <a:sym typeface="Quattrocento Sans"/>
              </a:rPr>
              <a:t>Strong IT Performance is a competitive advantage</a:t>
            </a:r>
            <a:endParaRPr b="0" i="0" sz="2000" u="none" cap="none" strike="noStrike">
              <a:solidFill>
                <a:schemeClr val="dk1"/>
              </a:solidFill>
              <a:latin typeface="Quattrocento Sans"/>
              <a:ea typeface="Quattrocento Sans"/>
              <a:cs typeface="Quattrocento Sans"/>
              <a:sym typeface="Quattrocento Sans"/>
            </a:endParaRPr>
          </a:p>
        </p:txBody>
      </p:sp>
      <p:sp>
        <p:nvSpPr>
          <p:cNvPr id="1103" name="Google Shape;1103;p66"/>
          <p:cNvSpPr/>
          <p:nvPr/>
        </p:nvSpPr>
        <p:spPr>
          <a:xfrm>
            <a:off x="524101" y="2284088"/>
            <a:ext cx="2853900" cy="8310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76736D"/>
                </a:solidFill>
                <a:latin typeface="Arial"/>
                <a:ea typeface="Arial"/>
                <a:cs typeface="Arial"/>
                <a:sym typeface="Arial"/>
              </a:rPr>
              <a:t>Firms with high-performing IT teams were 2x as likely to exceed their profitability, market share, and productivity goals</a:t>
            </a:r>
            <a:endParaRPr b="0" i="0" sz="1400" u="none" cap="none" strike="noStrike">
              <a:solidFill>
                <a:srgbClr val="000000"/>
              </a:solidFill>
              <a:latin typeface="Arial"/>
              <a:ea typeface="Arial"/>
              <a:cs typeface="Arial"/>
              <a:sym typeface="Arial"/>
            </a:endParaRPr>
          </a:p>
        </p:txBody>
      </p:sp>
      <p:sp>
        <p:nvSpPr>
          <p:cNvPr id="1104" name="Google Shape;1104;p66"/>
          <p:cNvSpPr/>
          <p:nvPr/>
        </p:nvSpPr>
        <p:spPr>
          <a:xfrm>
            <a:off x="7104652" y="2717925"/>
            <a:ext cx="16890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2"/>
                </a:solidFill>
                <a:latin typeface="Arial"/>
                <a:ea typeface="Arial"/>
                <a:cs typeface="Arial"/>
                <a:sym typeface="Arial"/>
              </a:rPr>
              <a:t>Have 60x </a:t>
            </a:r>
            <a:br>
              <a:rPr b="0" i="0" lang="en-US" sz="2000" u="none" cap="none" strike="noStrike">
                <a:solidFill>
                  <a:schemeClr val="lt2"/>
                </a:solidFill>
                <a:latin typeface="Arial"/>
                <a:ea typeface="Arial"/>
                <a:cs typeface="Arial"/>
                <a:sym typeface="Arial"/>
              </a:rPr>
            </a:br>
            <a:r>
              <a:rPr b="0" i="0" lang="en-US" sz="2000" u="none" cap="none" strike="noStrike">
                <a:solidFill>
                  <a:schemeClr val="lt2"/>
                </a:solidFill>
                <a:latin typeface="Arial"/>
                <a:ea typeface="Arial"/>
                <a:cs typeface="Arial"/>
                <a:sym typeface="Arial"/>
              </a:rPr>
              <a:t>fewer failures</a:t>
            </a:r>
            <a:endParaRPr b="0" i="0" sz="1400" u="none" cap="none" strike="noStrike">
              <a:solidFill>
                <a:srgbClr val="000000"/>
              </a:solidFill>
              <a:latin typeface="Arial"/>
              <a:ea typeface="Arial"/>
              <a:cs typeface="Arial"/>
              <a:sym typeface="Arial"/>
            </a:endParaRPr>
          </a:p>
        </p:txBody>
      </p:sp>
      <p:sp>
        <p:nvSpPr>
          <p:cNvPr id="1105" name="Google Shape;1105;p66"/>
          <p:cNvSpPr/>
          <p:nvPr/>
        </p:nvSpPr>
        <p:spPr>
          <a:xfrm>
            <a:off x="7037351" y="3887975"/>
            <a:ext cx="1953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6736D"/>
                </a:solidFill>
                <a:latin typeface="Arial"/>
                <a:ea typeface="Arial"/>
                <a:cs typeface="Arial"/>
                <a:sym typeface="Arial"/>
              </a:rPr>
              <a:t>and recover from failure 168x faster as compared to lower-performing peers</a:t>
            </a:r>
            <a:endParaRPr b="0" i="0" sz="1400" u="none" cap="none" strike="noStrike">
              <a:solidFill>
                <a:srgbClr val="000000"/>
              </a:solidFill>
              <a:latin typeface="Arial"/>
              <a:ea typeface="Arial"/>
              <a:cs typeface="Arial"/>
              <a:sym typeface="Arial"/>
            </a:endParaRPr>
          </a:p>
        </p:txBody>
      </p:sp>
      <p:pic>
        <p:nvPicPr>
          <p:cNvPr id="1106" name="Google Shape;1106;p66"/>
          <p:cNvPicPr preferRelativeResize="0"/>
          <p:nvPr/>
        </p:nvPicPr>
        <p:blipFill rotWithShape="1">
          <a:blip r:embed="rId4">
            <a:alphaModFix/>
          </a:blip>
          <a:srcRect b="0" l="0" r="0" t="7749"/>
          <a:stretch/>
        </p:blipFill>
        <p:spPr>
          <a:xfrm>
            <a:off x="3478863" y="1953716"/>
            <a:ext cx="3318437" cy="14917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095"/>
                                        </p:tgtEl>
                                        <p:attrNameLst>
                                          <p:attrName>style.visibility</p:attrName>
                                        </p:attrNameLst>
                                      </p:cBhvr>
                                      <p:to>
                                        <p:strVal val="visible"/>
                                      </p:to>
                                    </p:set>
                                    <p:animEffect filter="fade" transition="in">
                                      <p:cBhvr>
                                        <p:cTn dur="750"/>
                                        <p:tgtEl>
                                          <p:spTgt spid="1095"/>
                                        </p:tgtEl>
                                      </p:cBhvr>
                                    </p:animEffect>
                                  </p:childTnLst>
                                </p:cTn>
                              </p:par>
                            </p:childTnLst>
                          </p:cTn>
                        </p:par>
                        <p:par>
                          <p:cTn fill="hold">
                            <p:stCondLst>
                              <p:cond delay="750"/>
                            </p:stCondLst>
                            <p:childTnLst>
                              <p:par>
                                <p:cTn fill="hold" nodeType="afterEffect" presetClass="entr" presetID="10" presetSubtype="0">
                                  <p:stCondLst>
                                    <p:cond delay="300"/>
                                  </p:stCondLst>
                                  <p:childTnLst>
                                    <p:set>
                                      <p:cBhvr>
                                        <p:cTn dur="1" fill="hold">
                                          <p:stCondLst>
                                            <p:cond delay="0"/>
                                          </p:stCondLst>
                                        </p:cTn>
                                        <p:tgtEl>
                                          <p:spTgt spid="1097"/>
                                        </p:tgtEl>
                                        <p:attrNameLst>
                                          <p:attrName>style.visibility</p:attrName>
                                        </p:attrNameLst>
                                      </p:cBhvr>
                                      <p:to>
                                        <p:strVal val="visible"/>
                                      </p:to>
                                    </p:set>
                                    <p:animEffect filter="fade" transition="in">
                                      <p:cBhvr>
                                        <p:cTn dur="750"/>
                                        <p:tgtEl>
                                          <p:spTgt spid="1097"/>
                                        </p:tgtEl>
                                      </p:cBhvr>
                                    </p:animEffect>
                                  </p:childTnLst>
                                </p:cTn>
                              </p:par>
                            </p:childTnLst>
                          </p:cTn>
                        </p:par>
                        <p:par>
                          <p:cTn fill="hold">
                            <p:stCondLst>
                              <p:cond delay="1500"/>
                            </p:stCondLst>
                            <p:childTnLst>
                              <p:par>
                                <p:cTn fill="hold" nodeType="afterEffect" presetClass="entr" presetID="10" presetSubtype="0">
                                  <p:stCondLst>
                                    <p:cond delay="300"/>
                                  </p:stCondLst>
                                  <p:childTnLst>
                                    <p:set>
                                      <p:cBhvr>
                                        <p:cTn dur="1" fill="hold">
                                          <p:stCondLst>
                                            <p:cond delay="0"/>
                                          </p:stCondLst>
                                        </p:cTn>
                                        <p:tgtEl>
                                          <p:spTgt spid="1098"/>
                                        </p:tgtEl>
                                        <p:attrNameLst>
                                          <p:attrName>style.visibility</p:attrName>
                                        </p:attrNameLst>
                                      </p:cBhvr>
                                      <p:to>
                                        <p:strVal val="visible"/>
                                      </p:to>
                                    </p:set>
                                    <p:animEffect filter="fade" transition="in">
                                      <p:cBhvr>
                                        <p:cTn dur="750"/>
                                        <p:tgtEl>
                                          <p:spTgt spid="1098"/>
                                        </p:tgtEl>
                                      </p:cBhvr>
                                    </p:animEffect>
                                  </p:childTnLst>
                                </p:cTn>
                              </p:par>
                            </p:childTnLst>
                          </p:cTn>
                        </p:par>
                        <p:par>
                          <p:cTn fill="hold">
                            <p:stCondLst>
                              <p:cond delay="2250"/>
                            </p:stCondLst>
                            <p:childTnLst>
                              <p:par>
                                <p:cTn fill="hold" nodeType="afterEffect" presetClass="entr" presetID="10" presetSubtype="0">
                                  <p:stCondLst>
                                    <p:cond delay="300"/>
                                  </p:stCondLst>
                                  <p:childTnLst>
                                    <p:set>
                                      <p:cBhvr>
                                        <p:cTn dur="1" fill="hold">
                                          <p:stCondLst>
                                            <p:cond delay="0"/>
                                          </p:stCondLst>
                                        </p:cTn>
                                        <p:tgtEl>
                                          <p:spTgt spid="1096"/>
                                        </p:tgtEl>
                                        <p:attrNameLst>
                                          <p:attrName>style.visibility</p:attrName>
                                        </p:attrNameLst>
                                      </p:cBhvr>
                                      <p:to>
                                        <p:strVal val="visible"/>
                                      </p:to>
                                    </p:set>
                                    <p:animEffect filter="fade" transition="in">
                                      <p:cBhvr>
                                        <p:cTn dur="750"/>
                                        <p:tgtEl>
                                          <p:spTgt spid="109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500"/>
                                        <p:tgtEl>
                                          <p:spTgt spid="1099"/>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5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5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5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5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5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500"/>
                                        <p:tgtEl>
                                          <p:spTgt spid="110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0" name="Shape 1110"/>
        <p:cNvGrpSpPr/>
        <p:nvPr/>
      </p:nvGrpSpPr>
      <p:grpSpPr>
        <a:xfrm>
          <a:off x="0" y="0"/>
          <a:ext cx="0" cy="0"/>
          <a:chOff x="0" y="0"/>
          <a:chExt cx="0" cy="0"/>
        </a:xfrm>
      </p:grpSpPr>
      <p:sp>
        <p:nvSpPr>
          <p:cNvPr id="1111" name="Google Shape;1111;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112" name="Google Shape;1112;p67"/>
          <p:cNvSpPr/>
          <p:nvPr/>
        </p:nvSpPr>
        <p:spPr>
          <a:xfrm>
            <a:off x="518200" y="527725"/>
            <a:ext cx="36852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DevOps </a:t>
            </a:r>
            <a:r>
              <a:rPr b="0" i="0" lang="en-US" sz="3600" u="none" cap="none" strike="noStrike">
                <a:solidFill>
                  <a:schemeClr val="lt2"/>
                </a:solidFill>
                <a:latin typeface="Arial"/>
                <a:ea typeface="Arial"/>
                <a:cs typeface="Arial"/>
                <a:sym typeface="Arial"/>
                <a:extLst>
                  <a:ext uri="http://customooxmlschemas.google.com/">
                    <go:slidesCustomData xmlns:go="http://customooxmlschemas.google.com/" textRoundtripDataId="55"/>
                  </a:ext>
                </a:extLst>
              </a:rPr>
              <a:t>Frame</a:t>
            </a:r>
            <a:r>
              <a:rPr b="0" i="0" lang="en-US" sz="3600" u="none" cap="none" strike="noStrike">
                <a:solidFill>
                  <a:schemeClr val="lt2"/>
                </a:solidFill>
                <a:latin typeface="Arial"/>
                <a:ea typeface="Arial"/>
                <a:cs typeface="Arial"/>
                <a:sym typeface="Arial"/>
              </a:rPr>
              <a:t>work</a:t>
            </a:r>
            <a:endParaRPr b="0" i="0" sz="1400" u="none" cap="none" strike="noStrike">
              <a:solidFill>
                <a:srgbClr val="535353"/>
              </a:solidFill>
              <a:latin typeface="Arial"/>
              <a:ea typeface="Arial"/>
              <a:cs typeface="Arial"/>
              <a:sym typeface="Arial"/>
            </a:endParaRPr>
          </a:p>
        </p:txBody>
      </p:sp>
      <p:grpSp>
        <p:nvGrpSpPr>
          <p:cNvPr id="1113" name="Google Shape;1113;p67"/>
          <p:cNvGrpSpPr/>
          <p:nvPr/>
        </p:nvGrpSpPr>
        <p:grpSpPr>
          <a:xfrm>
            <a:off x="6762661" y="269892"/>
            <a:ext cx="2004918" cy="4718218"/>
            <a:chOff x="6670202" y="0"/>
            <a:chExt cx="3344450" cy="6425941"/>
          </a:xfrm>
        </p:grpSpPr>
        <p:sp>
          <p:nvSpPr>
            <p:cNvPr id="1114" name="Google Shape;1114;p67"/>
            <p:cNvSpPr/>
            <p:nvPr/>
          </p:nvSpPr>
          <p:spPr>
            <a:xfrm>
              <a:off x="6670202" y="0"/>
              <a:ext cx="3344450" cy="6425941"/>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7"/>
            <p:cNvSpPr/>
            <p:nvPr/>
          </p:nvSpPr>
          <p:spPr>
            <a:xfrm>
              <a:off x="6670202" y="0"/>
              <a:ext cx="3344450" cy="192778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300 level</a:t>
              </a:r>
              <a:br>
                <a:rPr b="0" i="0" lang="en-US" sz="2200" u="none" cap="none" strike="noStrike">
                  <a:solidFill>
                    <a:schemeClr val="lt1"/>
                  </a:solidFill>
                  <a:latin typeface="Arial"/>
                  <a:ea typeface="Arial"/>
                  <a:cs typeface="Arial"/>
                  <a:sym typeface="Arial"/>
                </a:rPr>
              </a:br>
              <a:r>
                <a:rPr b="0" i="0" lang="en-US" sz="2200" u="none" cap="none" strike="noStrike">
                  <a:solidFill>
                    <a:schemeClr val="lt1"/>
                  </a:solidFill>
                  <a:latin typeface="Arial"/>
                  <a:ea typeface="Arial"/>
                  <a:cs typeface="Arial"/>
                  <a:sym typeface="Arial"/>
                </a:rPr>
                <a:t>Product w/ Practice</a:t>
              </a:r>
              <a:endParaRPr b="0" i="0" sz="2200" u="none" cap="none" strike="noStrike">
                <a:solidFill>
                  <a:schemeClr val="lt1"/>
                </a:solidFill>
                <a:latin typeface="Arial"/>
                <a:ea typeface="Arial"/>
                <a:cs typeface="Arial"/>
                <a:sym typeface="Arial"/>
              </a:endParaRPr>
            </a:p>
          </p:txBody>
        </p:sp>
      </p:grpSp>
      <p:grpSp>
        <p:nvGrpSpPr>
          <p:cNvPr id="1116" name="Google Shape;1116;p67"/>
          <p:cNvGrpSpPr/>
          <p:nvPr/>
        </p:nvGrpSpPr>
        <p:grpSpPr>
          <a:xfrm>
            <a:off x="4258802" y="303439"/>
            <a:ext cx="2367314" cy="4651124"/>
            <a:chOff x="5062787" y="0"/>
            <a:chExt cx="3346704" cy="6425941"/>
          </a:xfrm>
        </p:grpSpPr>
        <p:sp>
          <p:nvSpPr>
            <p:cNvPr id="1117" name="Google Shape;1117;p67"/>
            <p:cNvSpPr/>
            <p:nvPr/>
          </p:nvSpPr>
          <p:spPr>
            <a:xfrm>
              <a:off x="5062787" y="0"/>
              <a:ext cx="3346704" cy="6425941"/>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67"/>
            <p:cNvSpPr/>
            <p:nvPr/>
          </p:nvSpPr>
          <p:spPr>
            <a:xfrm>
              <a:off x="5062787" y="0"/>
              <a:ext cx="3346704" cy="192778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200 level</a:t>
              </a:r>
              <a:br>
                <a:rPr b="0" i="0" lang="en-US" sz="2200" u="none" cap="none" strike="noStrike">
                  <a:solidFill>
                    <a:schemeClr val="lt1"/>
                  </a:solidFill>
                  <a:latin typeface="Arial"/>
                  <a:ea typeface="Arial"/>
                  <a:cs typeface="Arial"/>
                  <a:sym typeface="Arial"/>
                </a:rPr>
              </a:br>
              <a:r>
                <a:rPr b="0" i="0" lang="en-US" sz="2200" u="none" cap="none" strike="noStrike">
                  <a:solidFill>
                    <a:schemeClr val="lt1"/>
                  </a:solidFill>
                  <a:latin typeface="Arial"/>
                  <a:ea typeface="Arial"/>
                  <a:cs typeface="Arial"/>
                  <a:sym typeface="Arial"/>
                </a:rPr>
                <a:t>Practices</a:t>
              </a:r>
              <a:endParaRPr b="0" i="0" sz="1400" u="none" cap="none" strike="noStrike">
                <a:solidFill>
                  <a:srgbClr val="000000"/>
                </a:solidFill>
                <a:latin typeface="Arial"/>
                <a:ea typeface="Arial"/>
                <a:cs typeface="Arial"/>
                <a:sym typeface="Arial"/>
              </a:endParaRPr>
            </a:p>
          </p:txBody>
        </p:sp>
      </p:grpSp>
      <p:grpSp>
        <p:nvGrpSpPr>
          <p:cNvPr id="1119" name="Google Shape;1119;p67"/>
          <p:cNvGrpSpPr/>
          <p:nvPr/>
        </p:nvGrpSpPr>
        <p:grpSpPr>
          <a:xfrm>
            <a:off x="518201" y="1864221"/>
            <a:ext cx="3510232" cy="2701837"/>
            <a:chOff x="464366" y="2049164"/>
            <a:chExt cx="4217508" cy="3420913"/>
          </a:xfrm>
        </p:grpSpPr>
        <p:sp>
          <p:nvSpPr>
            <p:cNvPr id="1120" name="Google Shape;1120;p67"/>
            <p:cNvSpPr/>
            <p:nvPr/>
          </p:nvSpPr>
          <p:spPr>
            <a:xfrm>
              <a:off x="464366" y="2049164"/>
              <a:ext cx="4217508" cy="3420913"/>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7"/>
            <p:cNvSpPr/>
            <p:nvPr/>
          </p:nvSpPr>
          <p:spPr>
            <a:xfrm>
              <a:off x="654821" y="2049164"/>
              <a:ext cx="3836598" cy="1026274"/>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100 level</a:t>
              </a:r>
              <a:br>
                <a:rPr b="0" i="0" lang="en-US" sz="2200" u="none" cap="none" strike="noStrike">
                  <a:solidFill>
                    <a:schemeClr val="lt1"/>
                  </a:solidFill>
                  <a:latin typeface="Arial"/>
                  <a:ea typeface="Arial"/>
                  <a:cs typeface="Arial"/>
                  <a:sym typeface="Arial"/>
                </a:rPr>
              </a:br>
              <a:r>
                <a:rPr b="0" i="0" lang="en-US" sz="2200" u="none" cap="none" strike="noStrike">
                  <a:solidFill>
                    <a:schemeClr val="lt1"/>
                  </a:solidFill>
                  <a:latin typeface="Arial"/>
                  <a:ea typeface="Arial"/>
                  <a:cs typeface="Arial"/>
                  <a:sym typeface="Arial"/>
                </a:rPr>
                <a:t>Overview</a:t>
              </a:r>
              <a:endParaRPr b="0" i="0" sz="1400" u="none" cap="none" strike="noStrike">
                <a:solidFill>
                  <a:srgbClr val="000000"/>
                </a:solidFill>
                <a:latin typeface="Arial"/>
                <a:ea typeface="Arial"/>
                <a:cs typeface="Arial"/>
                <a:sym typeface="Arial"/>
              </a:endParaRPr>
            </a:p>
          </p:txBody>
        </p:sp>
      </p:grpSp>
      <p:grpSp>
        <p:nvGrpSpPr>
          <p:cNvPr id="1122" name="Google Shape;1122;p67"/>
          <p:cNvGrpSpPr/>
          <p:nvPr/>
        </p:nvGrpSpPr>
        <p:grpSpPr>
          <a:xfrm>
            <a:off x="3657068" y="2328770"/>
            <a:ext cx="704939" cy="839175"/>
            <a:chOff x="4302785" y="3241272"/>
            <a:chExt cx="704939" cy="839175"/>
          </a:xfrm>
        </p:grpSpPr>
        <p:sp>
          <p:nvSpPr>
            <p:cNvPr id="1123" name="Google Shape;1123;p67"/>
            <p:cNvSpPr/>
            <p:nvPr/>
          </p:nvSpPr>
          <p:spPr>
            <a:xfrm flipH="1" rot="7489469">
              <a:off x="4243608" y="3517856"/>
              <a:ext cx="823294" cy="286008"/>
            </a:xfrm>
            <a:custGeom>
              <a:rect b="b" l="l" r="r" t="t"/>
              <a:pathLst>
                <a:path extrusionOk="0" h="120000" w="120000">
                  <a:moveTo>
                    <a:pt x="0" y="5596"/>
                  </a:moveTo>
                  <a:lnTo>
                    <a:pt x="194445" y="5596"/>
                  </a:lnTo>
                </a:path>
              </a:pathLst>
            </a:custGeom>
            <a:noFill/>
            <a:ln cap="flat" cmpd="sng" w="25400">
              <a:solidFill>
                <a:schemeClr val="dk2"/>
              </a:solidFill>
              <a:prstDash val="solid"/>
              <a:round/>
              <a:headEnd len="sm" w="sm" type="none"/>
              <a:tailEnd len="sm" w="sm" type="none"/>
            </a:ln>
          </p:spPr>
        </p:sp>
        <p:sp>
          <p:nvSpPr>
            <p:cNvPr id="1124" name="Google Shape;1124;p67"/>
            <p:cNvSpPr/>
            <p:nvPr/>
          </p:nvSpPr>
          <p:spPr>
            <a:xfrm rot="-3310531">
              <a:off x="4838980" y="3467429"/>
              <a:ext cx="66702" cy="6670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grpSp>
      <p:grpSp>
        <p:nvGrpSpPr>
          <p:cNvPr id="1125" name="Google Shape;1125;p67"/>
          <p:cNvGrpSpPr/>
          <p:nvPr/>
        </p:nvGrpSpPr>
        <p:grpSpPr>
          <a:xfrm>
            <a:off x="6283737" y="1864284"/>
            <a:ext cx="704940" cy="2201747"/>
            <a:chOff x="7150024" y="2394826"/>
            <a:chExt cx="777393" cy="569221"/>
          </a:xfrm>
        </p:grpSpPr>
        <p:sp>
          <p:nvSpPr>
            <p:cNvPr id="1126" name="Google Shape;1126;p67"/>
            <p:cNvSpPr/>
            <p:nvPr/>
          </p:nvSpPr>
          <p:spPr>
            <a:xfrm rot="-2142401">
              <a:off x="7069625" y="2666100"/>
              <a:ext cx="938190" cy="26674"/>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sp>
        <p:sp>
          <p:nvSpPr>
            <p:cNvPr id="1127" name="Google Shape;1127;p67"/>
            <p:cNvSpPr/>
            <p:nvPr/>
          </p:nvSpPr>
          <p:spPr>
            <a:xfrm rot="-2142401">
              <a:off x="7515265" y="2655982"/>
              <a:ext cx="46909" cy="469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grpSp>
      <p:sp>
        <p:nvSpPr>
          <p:cNvPr id="1128" name="Google Shape;1128;p67"/>
          <p:cNvSpPr/>
          <p:nvPr/>
        </p:nvSpPr>
        <p:spPr>
          <a:xfrm>
            <a:off x="7019674" y="1648589"/>
            <a:ext cx="1684263" cy="580994"/>
          </a:xfrm>
          <a:prstGeom prst="rect">
            <a:avLst/>
          </a:prstGeom>
          <a:solidFill>
            <a:srgbClr val="2929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7"/>
          <p:cNvSpPr/>
          <p:nvPr/>
        </p:nvSpPr>
        <p:spPr>
          <a:xfrm>
            <a:off x="7042175" y="1604056"/>
            <a:ext cx="1678225" cy="670060"/>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Azure Deployment Template with Azure Website + SQL DB </a:t>
            </a:r>
            <a:endParaRPr b="0" i="0" sz="1200" u="none" cap="none" strike="noStrike">
              <a:solidFill>
                <a:schemeClr val="lt1"/>
              </a:solidFill>
              <a:latin typeface="Arial"/>
              <a:ea typeface="Arial"/>
              <a:cs typeface="Arial"/>
              <a:sym typeface="Arial"/>
            </a:endParaRPr>
          </a:p>
        </p:txBody>
      </p:sp>
      <p:grpSp>
        <p:nvGrpSpPr>
          <p:cNvPr id="1130" name="Google Shape;1130;p67"/>
          <p:cNvGrpSpPr/>
          <p:nvPr/>
        </p:nvGrpSpPr>
        <p:grpSpPr>
          <a:xfrm>
            <a:off x="6346049" y="2251207"/>
            <a:ext cx="777393" cy="569221"/>
            <a:chOff x="7150024" y="2942388"/>
            <a:chExt cx="777393" cy="569221"/>
          </a:xfrm>
        </p:grpSpPr>
        <p:sp>
          <p:nvSpPr>
            <p:cNvPr id="1131" name="Google Shape;1131;p67"/>
            <p:cNvSpPr/>
            <p:nvPr/>
          </p:nvSpPr>
          <p:spPr>
            <a:xfrm rot="2142401">
              <a:off x="7069625" y="3213662"/>
              <a:ext cx="938190" cy="26674"/>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sp>
        <p:sp>
          <p:nvSpPr>
            <p:cNvPr id="1132" name="Google Shape;1132;p67"/>
            <p:cNvSpPr/>
            <p:nvPr/>
          </p:nvSpPr>
          <p:spPr>
            <a:xfrm rot="2142401">
              <a:off x="7515265" y="3203545"/>
              <a:ext cx="46909" cy="469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grpSp>
      <p:sp>
        <p:nvSpPr>
          <p:cNvPr id="1133" name="Google Shape;1133;p67"/>
          <p:cNvSpPr/>
          <p:nvPr/>
        </p:nvSpPr>
        <p:spPr>
          <a:xfrm>
            <a:off x="7111764" y="2648989"/>
            <a:ext cx="1498392" cy="628130"/>
          </a:xfrm>
          <a:prstGeom prst="rect">
            <a:avLst/>
          </a:prstGeom>
          <a:solidFill>
            <a:srgbClr val="2929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7"/>
          <p:cNvSpPr/>
          <p:nvPr/>
        </p:nvSpPr>
        <p:spPr>
          <a:xfrm>
            <a:off x="7014872" y="2668981"/>
            <a:ext cx="1538113" cy="613028"/>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Chef Recipe with Linux VM </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on Azure</a:t>
            </a:r>
            <a:endParaRPr b="0" i="0" sz="1200" u="none" cap="none" strike="noStrike">
              <a:solidFill>
                <a:schemeClr val="lt1"/>
              </a:solidFill>
              <a:latin typeface="Arial"/>
              <a:ea typeface="Arial"/>
              <a:cs typeface="Arial"/>
              <a:sym typeface="Arial"/>
            </a:endParaRPr>
          </a:p>
        </p:txBody>
      </p:sp>
      <p:grpSp>
        <p:nvGrpSpPr>
          <p:cNvPr id="1135" name="Google Shape;1135;p67"/>
          <p:cNvGrpSpPr/>
          <p:nvPr/>
        </p:nvGrpSpPr>
        <p:grpSpPr>
          <a:xfrm>
            <a:off x="3869723" y="3048032"/>
            <a:ext cx="1002708" cy="1323620"/>
            <a:chOff x="4502367" y="3930286"/>
            <a:chExt cx="1002708" cy="1323620"/>
          </a:xfrm>
        </p:grpSpPr>
        <p:sp>
          <p:nvSpPr>
            <p:cNvPr id="1136" name="Google Shape;1136;p67"/>
            <p:cNvSpPr/>
            <p:nvPr/>
          </p:nvSpPr>
          <p:spPr>
            <a:xfrm flipH="1" rot="-7489469">
              <a:off x="4264793" y="4495399"/>
              <a:ext cx="1477856" cy="193393"/>
            </a:xfrm>
            <a:custGeom>
              <a:rect b="b" l="l" r="r" t="t"/>
              <a:pathLst>
                <a:path extrusionOk="0" h="120000" w="120000">
                  <a:moveTo>
                    <a:pt x="0" y="8276"/>
                  </a:moveTo>
                  <a:lnTo>
                    <a:pt x="108323" y="8276"/>
                  </a:lnTo>
                </a:path>
              </a:pathLst>
            </a:custGeom>
            <a:noFill/>
            <a:ln cap="flat" cmpd="sng" w="25400">
              <a:solidFill>
                <a:schemeClr val="dk2"/>
              </a:solidFill>
              <a:prstDash val="solid"/>
              <a:round/>
              <a:headEnd len="sm" w="sm" type="none"/>
              <a:tailEnd len="sm" w="sm" type="none"/>
            </a:ln>
          </p:spPr>
        </p:sp>
        <p:sp>
          <p:nvSpPr>
            <p:cNvPr id="1137" name="Google Shape;1137;p67"/>
            <p:cNvSpPr/>
            <p:nvPr/>
          </p:nvSpPr>
          <p:spPr>
            <a:xfrm rot="3310531">
              <a:off x="4838980" y="4562553"/>
              <a:ext cx="66702" cy="6670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grpSp>
      <p:grpSp>
        <p:nvGrpSpPr>
          <p:cNvPr id="1138" name="Google Shape;1138;p67"/>
          <p:cNvGrpSpPr/>
          <p:nvPr/>
        </p:nvGrpSpPr>
        <p:grpSpPr>
          <a:xfrm>
            <a:off x="6229211" y="3647979"/>
            <a:ext cx="777393" cy="569221"/>
            <a:chOff x="7150024" y="4585074"/>
            <a:chExt cx="777393" cy="569221"/>
          </a:xfrm>
        </p:grpSpPr>
        <p:sp>
          <p:nvSpPr>
            <p:cNvPr id="1139" name="Google Shape;1139;p67"/>
            <p:cNvSpPr/>
            <p:nvPr/>
          </p:nvSpPr>
          <p:spPr>
            <a:xfrm rot="-2142401">
              <a:off x="7069625" y="4856348"/>
              <a:ext cx="938190" cy="26674"/>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sp>
        <p:sp>
          <p:nvSpPr>
            <p:cNvPr id="1140" name="Google Shape;1140;p67"/>
            <p:cNvSpPr/>
            <p:nvPr/>
          </p:nvSpPr>
          <p:spPr>
            <a:xfrm rot="-2142401">
              <a:off x="7515265" y="4846231"/>
              <a:ext cx="46909" cy="469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grpSp>
      <p:sp>
        <p:nvSpPr>
          <p:cNvPr id="1141" name="Google Shape;1141;p67"/>
          <p:cNvSpPr/>
          <p:nvPr/>
        </p:nvSpPr>
        <p:spPr>
          <a:xfrm>
            <a:off x="7012405" y="3404711"/>
            <a:ext cx="1612293" cy="677197"/>
          </a:xfrm>
          <a:prstGeom prst="rect">
            <a:avLst/>
          </a:prstGeom>
          <a:solidFill>
            <a:srgbClr val="2929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7"/>
          <p:cNvSpPr/>
          <p:nvPr/>
        </p:nvSpPr>
        <p:spPr>
          <a:xfrm>
            <a:off x="7111764" y="3489488"/>
            <a:ext cx="1539049" cy="576636"/>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Visual Studio Team Services (git) + Jenkins (build)</a:t>
            </a:r>
            <a:endParaRPr b="0" i="0" sz="1200" u="none" cap="none" strike="noStrike">
              <a:solidFill>
                <a:schemeClr val="lt1"/>
              </a:solidFill>
              <a:latin typeface="Arial"/>
              <a:ea typeface="Arial"/>
              <a:cs typeface="Arial"/>
              <a:sym typeface="Arial"/>
            </a:endParaRPr>
          </a:p>
        </p:txBody>
      </p:sp>
      <p:grpSp>
        <p:nvGrpSpPr>
          <p:cNvPr id="1143" name="Google Shape;1143;p67"/>
          <p:cNvGrpSpPr/>
          <p:nvPr/>
        </p:nvGrpSpPr>
        <p:grpSpPr>
          <a:xfrm>
            <a:off x="6365756" y="4081099"/>
            <a:ext cx="777393" cy="569221"/>
            <a:chOff x="7150024" y="5132636"/>
            <a:chExt cx="777393" cy="569221"/>
          </a:xfrm>
        </p:grpSpPr>
        <p:sp>
          <p:nvSpPr>
            <p:cNvPr id="1144" name="Google Shape;1144;p67"/>
            <p:cNvSpPr/>
            <p:nvPr/>
          </p:nvSpPr>
          <p:spPr>
            <a:xfrm rot="2142401">
              <a:off x="7069625" y="5403910"/>
              <a:ext cx="938190" cy="26674"/>
            </a:xfrm>
            <a:custGeom>
              <a:rect b="b" l="l" r="r" t="t"/>
              <a:pathLst>
                <a:path extrusionOk="0" h="120000" w="120000">
                  <a:moveTo>
                    <a:pt x="0" y="60000"/>
                  </a:moveTo>
                  <a:lnTo>
                    <a:pt x="120000" y="60000"/>
                  </a:lnTo>
                </a:path>
              </a:pathLst>
            </a:custGeom>
            <a:noFill/>
            <a:ln cap="flat" cmpd="sng" w="25400">
              <a:solidFill>
                <a:schemeClr val="dk2"/>
              </a:solidFill>
              <a:prstDash val="solid"/>
              <a:round/>
              <a:headEnd len="sm" w="sm" type="none"/>
              <a:tailEnd len="sm" w="sm" type="none"/>
            </a:ln>
          </p:spPr>
        </p:sp>
        <p:sp>
          <p:nvSpPr>
            <p:cNvPr id="1145" name="Google Shape;1145;p67"/>
            <p:cNvSpPr/>
            <p:nvPr/>
          </p:nvSpPr>
          <p:spPr>
            <a:xfrm rot="2142401">
              <a:off x="7515265" y="5393793"/>
              <a:ext cx="46909" cy="469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grpSp>
      <p:sp>
        <p:nvSpPr>
          <p:cNvPr id="1146" name="Google Shape;1146;p67"/>
          <p:cNvSpPr/>
          <p:nvPr/>
        </p:nvSpPr>
        <p:spPr>
          <a:xfrm>
            <a:off x="7047548" y="4193622"/>
            <a:ext cx="1580495" cy="717187"/>
          </a:xfrm>
          <a:prstGeom prst="rect">
            <a:avLst/>
          </a:prstGeom>
          <a:solidFill>
            <a:srgbClr val="2929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7"/>
          <p:cNvSpPr/>
          <p:nvPr/>
        </p:nvSpPr>
        <p:spPr>
          <a:xfrm>
            <a:off x="7123443" y="4245701"/>
            <a:ext cx="1486714" cy="613030"/>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Github + Visual Studio Team Services + Gradle</a:t>
            </a:r>
            <a:endParaRPr b="0" i="0" sz="1200" u="none" cap="none" strike="noStrike">
              <a:solidFill>
                <a:schemeClr val="lt1"/>
              </a:solidFill>
              <a:latin typeface="Arial"/>
              <a:ea typeface="Arial"/>
              <a:cs typeface="Arial"/>
              <a:sym typeface="Arial"/>
            </a:endParaRPr>
          </a:p>
        </p:txBody>
      </p:sp>
      <p:grpSp>
        <p:nvGrpSpPr>
          <p:cNvPr id="1148" name="Google Shape;1148;p67"/>
          <p:cNvGrpSpPr/>
          <p:nvPr/>
        </p:nvGrpSpPr>
        <p:grpSpPr>
          <a:xfrm>
            <a:off x="878579" y="2879061"/>
            <a:ext cx="2935224" cy="738557"/>
            <a:chOff x="2586855" y="3572201"/>
            <a:chExt cx="1904563" cy="952281"/>
          </a:xfrm>
        </p:grpSpPr>
        <p:sp>
          <p:nvSpPr>
            <p:cNvPr id="1149" name="Google Shape;1149;p67"/>
            <p:cNvSpPr/>
            <p:nvPr/>
          </p:nvSpPr>
          <p:spPr>
            <a:xfrm>
              <a:off x="2586855" y="3572201"/>
              <a:ext cx="1904563" cy="952281"/>
            </a:xfrm>
            <a:prstGeom prst="roundRect">
              <a:avLst>
                <a:gd fmla="val 0" name="adj"/>
              </a:avLst>
            </a:prstGeom>
            <a:solidFill>
              <a:srgbClr val="2929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67"/>
            <p:cNvSpPr/>
            <p:nvPr/>
          </p:nvSpPr>
          <p:spPr>
            <a:xfrm>
              <a:off x="2614746" y="3600092"/>
              <a:ext cx="1848781" cy="896499"/>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People, Process, Business Value, etc.</a:t>
              </a:r>
              <a:endParaRPr b="0" i="0" sz="1600" u="none" cap="none" strike="noStrike">
                <a:solidFill>
                  <a:schemeClr val="lt1"/>
                </a:solidFill>
                <a:latin typeface="Arial"/>
                <a:ea typeface="Arial"/>
                <a:cs typeface="Arial"/>
                <a:sym typeface="Arial"/>
              </a:endParaRPr>
            </a:p>
          </p:txBody>
        </p:sp>
      </p:grpSp>
      <p:grpSp>
        <p:nvGrpSpPr>
          <p:cNvPr id="1151" name="Google Shape;1151;p67"/>
          <p:cNvGrpSpPr/>
          <p:nvPr/>
        </p:nvGrpSpPr>
        <p:grpSpPr>
          <a:xfrm>
            <a:off x="4446351" y="1663131"/>
            <a:ext cx="2100845" cy="834589"/>
            <a:chOff x="5253244" y="2477077"/>
            <a:chExt cx="1904563" cy="952281"/>
          </a:xfrm>
        </p:grpSpPr>
        <p:sp>
          <p:nvSpPr>
            <p:cNvPr id="1152" name="Google Shape;1152;p67"/>
            <p:cNvSpPr/>
            <p:nvPr/>
          </p:nvSpPr>
          <p:spPr>
            <a:xfrm>
              <a:off x="5253244" y="2477077"/>
              <a:ext cx="1904563" cy="952281"/>
            </a:xfrm>
            <a:prstGeom prst="roundRect">
              <a:avLst>
                <a:gd fmla="val 0" name="adj"/>
              </a:avLst>
            </a:prstGeom>
            <a:solidFill>
              <a:srgbClr val="2929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7"/>
            <p:cNvSpPr/>
            <p:nvPr/>
          </p:nvSpPr>
          <p:spPr>
            <a:xfrm>
              <a:off x="5281135" y="2504968"/>
              <a:ext cx="1848781" cy="896499"/>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Infrastructure as Code</a:t>
              </a:r>
              <a:endParaRPr b="0" i="0" sz="1600" u="none" cap="none" strike="noStrike">
                <a:solidFill>
                  <a:schemeClr val="lt1"/>
                </a:solidFill>
                <a:latin typeface="Arial"/>
                <a:ea typeface="Arial"/>
                <a:cs typeface="Arial"/>
                <a:sym typeface="Arial"/>
              </a:endParaRPr>
            </a:p>
          </p:txBody>
        </p:sp>
      </p:grpSp>
      <p:grpSp>
        <p:nvGrpSpPr>
          <p:cNvPr id="1154" name="Google Shape;1154;p67"/>
          <p:cNvGrpSpPr/>
          <p:nvPr/>
        </p:nvGrpSpPr>
        <p:grpSpPr>
          <a:xfrm>
            <a:off x="4440152" y="3450116"/>
            <a:ext cx="2186173" cy="1115835"/>
            <a:chOff x="5253244" y="4667325"/>
            <a:chExt cx="1904563" cy="952281"/>
          </a:xfrm>
        </p:grpSpPr>
        <p:sp>
          <p:nvSpPr>
            <p:cNvPr id="1155" name="Google Shape;1155;p67"/>
            <p:cNvSpPr/>
            <p:nvPr/>
          </p:nvSpPr>
          <p:spPr>
            <a:xfrm>
              <a:off x="5253244" y="4667325"/>
              <a:ext cx="1904563" cy="952281"/>
            </a:xfrm>
            <a:prstGeom prst="roundRect">
              <a:avLst>
                <a:gd fmla="val 0" name="adj"/>
              </a:avLst>
            </a:prstGeom>
            <a:solidFill>
              <a:srgbClr val="2929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67"/>
            <p:cNvSpPr/>
            <p:nvPr/>
          </p:nvSpPr>
          <p:spPr>
            <a:xfrm>
              <a:off x="5281135" y="4695216"/>
              <a:ext cx="1848781" cy="896499"/>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Continuous Integration</a:t>
              </a:r>
              <a:endParaRPr b="0" i="0" sz="1600" u="none" cap="none" strike="noStrike">
                <a:solidFill>
                  <a:schemeClr val="lt1"/>
                </a:solidFill>
                <a:latin typeface="Arial"/>
                <a:ea typeface="Arial"/>
                <a:cs typeface="Arial"/>
                <a:sym typeface="Aria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60" name="Shape 1160"/>
        <p:cNvGrpSpPr/>
        <p:nvPr/>
      </p:nvGrpSpPr>
      <p:grpSpPr>
        <a:xfrm>
          <a:off x="0" y="0"/>
          <a:ext cx="0" cy="0"/>
          <a:chOff x="0" y="0"/>
          <a:chExt cx="0" cy="0"/>
        </a:xfrm>
      </p:grpSpPr>
      <p:sp>
        <p:nvSpPr>
          <p:cNvPr id="1161" name="Google Shape;1161;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1162" name="Google Shape;1162;p70"/>
          <p:cNvSpPr/>
          <p:nvPr/>
        </p:nvSpPr>
        <p:spPr>
          <a:xfrm>
            <a:off x="518200" y="527725"/>
            <a:ext cx="34986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2"/>
                </a:solidFill>
                <a:latin typeface="Arial"/>
                <a:ea typeface="Arial"/>
                <a:cs typeface="Arial"/>
                <a:sym typeface="Arial"/>
              </a:rPr>
              <a:t>Happy DevOps</a:t>
            </a:r>
            <a:endParaRPr b="0" i="0" sz="3600" u="none" cap="none" strike="noStrike">
              <a:solidFill>
                <a:schemeClr val="lt2"/>
              </a:solidFill>
              <a:latin typeface="Arial"/>
              <a:ea typeface="Arial"/>
              <a:cs typeface="Arial"/>
              <a:sym typeface="Arial"/>
            </a:endParaRPr>
          </a:p>
        </p:txBody>
      </p:sp>
      <p:pic>
        <p:nvPicPr>
          <p:cNvPr id="1163" name="Google Shape;1163;p70"/>
          <p:cNvPicPr preferRelativeResize="0"/>
          <p:nvPr/>
        </p:nvPicPr>
        <p:blipFill rotWithShape="1">
          <a:blip r:embed="rId3">
            <a:alphaModFix/>
          </a:blip>
          <a:srcRect b="0" l="0" r="0" t="0"/>
          <a:stretch/>
        </p:blipFill>
        <p:spPr>
          <a:xfrm>
            <a:off x="2599880" y="1626588"/>
            <a:ext cx="261405" cy="2920659"/>
          </a:xfrm>
          <a:prstGeom prst="rect">
            <a:avLst/>
          </a:prstGeom>
          <a:noFill/>
          <a:ln>
            <a:noFill/>
          </a:ln>
        </p:spPr>
      </p:pic>
      <p:pic>
        <p:nvPicPr>
          <p:cNvPr id="1164" name="Google Shape;1164;p70"/>
          <p:cNvPicPr preferRelativeResize="0"/>
          <p:nvPr/>
        </p:nvPicPr>
        <p:blipFill rotWithShape="1">
          <a:blip r:embed="rId4">
            <a:alphaModFix/>
          </a:blip>
          <a:srcRect b="0" l="0" r="0" t="0"/>
          <a:stretch/>
        </p:blipFill>
        <p:spPr>
          <a:xfrm>
            <a:off x="986412" y="2487225"/>
            <a:ext cx="1345765" cy="2127436"/>
          </a:xfrm>
          <a:prstGeom prst="rect">
            <a:avLst/>
          </a:prstGeom>
          <a:noFill/>
          <a:ln>
            <a:noFill/>
          </a:ln>
        </p:spPr>
      </p:pic>
      <p:sp>
        <p:nvSpPr>
          <p:cNvPr id="1165" name="Google Shape;1165;p70"/>
          <p:cNvSpPr txBox="1"/>
          <p:nvPr/>
        </p:nvSpPr>
        <p:spPr>
          <a:xfrm>
            <a:off x="585299" y="4293725"/>
            <a:ext cx="809400" cy="461700"/>
          </a:xfrm>
          <a:prstGeom prst="rect">
            <a:avLst/>
          </a:prstGeom>
          <a:noFill/>
          <a:ln>
            <a:noFill/>
          </a:ln>
        </p:spPr>
        <p:txBody>
          <a:bodyPr anchorCtr="0" anchor="t" bIns="107525" lIns="134425" spcFirstLastPara="1" rIns="134425" wrap="square" tIns="107525">
            <a:spAutoFit/>
          </a:bodyPr>
          <a:lstStyle/>
          <a:p>
            <a:pPr indent="0" lvl="0" marL="0" marR="0" rtl="0" algn="l">
              <a:lnSpc>
                <a:spcPct val="90000"/>
              </a:lnSpc>
              <a:spcBef>
                <a:spcPts val="0"/>
              </a:spcBef>
              <a:spcAft>
                <a:spcPts val="0"/>
              </a:spcAft>
              <a:buClr>
                <a:srgbClr val="000000"/>
              </a:buClr>
              <a:buSzPts val="1765"/>
              <a:buFont typeface="Arial"/>
              <a:buNone/>
            </a:pPr>
            <a:r>
              <a:rPr b="0" i="0" lang="en-US" sz="1765" u="none" cap="none" strike="noStrike">
                <a:solidFill>
                  <a:srgbClr val="202020"/>
                </a:solidFill>
                <a:latin typeface="Quattrocento Sans"/>
                <a:ea typeface="Quattrocento Sans"/>
                <a:cs typeface="Quattrocento Sans"/>
                <a:sym typeface="Quattrocento Sans"/>
              </a:rPr>
              <a:t>DEV</a:t>
            </a:r>
            <a:endParaRPr b="0" i="0" sz="1400" u="none" cap="none" strike="noStrike">
              <a:solidFill>
                <a:srgbClr val="000000"/>
              </a:solidFill>
              <a:latin typeface="Arial"/>
              <a:ea typeface="Arial"/>
              <a:cs typeface="Arial"/>
              <a:sym typeface="Arial"/>
            </a:endParaRPr>
          </a:p>
        </p:txBody>
      </p:sp>
      <p:sp>
        <p:nvSpPr>
          <p:cNvPr id="1166" name="Google Shape;1166;p70"/>
          <p:cNvSpPr txBox="1"/>
          <p:nvPr/>
        </p:nvSpPr>
        <p:spPr>
          <a:xfrm>
            <a:off x="4458990" y="4293722"/>
            <a:ext cx="688200" cy="461700"/>
          </a:xfrm>
          <a:prstGeom prst="rect">
            <a:avLst/>
          </a:prstGeom>
          <a:noFill/>
          <a:ln>
            <a:noFill/>
          </a:ln>
        </p:spPr>
        <p:txBody>
          <a:bodyPr anchorCtr="0" anchor="t" bIns="107525" lIns="134425" spcFirstLastPara="1" rIns="134425" wrap="square" tIns="107525">
            <a:spAutoFit/>
          </a:bodyPr>
          <a:lstStyle/>
          <a:p>
            <a:pPr indent="0" lvl="0" marL="0" marR="0" rtl="0" algn="l">
              <a:lnSpc>
                <a:spcPct val="90000"/>
              </a:lnSpc>
              <a:spcBef>
                <a:spcPts val="0"/>
              </a:spcBef>
              <a:spcAft>
                <a:spcPts val="0"/>
              </a:spcAft>
              <a:buClr>
                <a:srgbClr val="000000"/>
              </a:buClr>
              <a:buSzPts val="1765"/>
              <a:buFont typeface="Arial"/>
              <a:buNone/>
            </a:pPr>
            <a:r>
              <a:rPr b="0" i="0" lang="en-US" sz="1765" u="none" cap="none" strike="noStrike">
                <a:solidFill>
                  <a:srgbClr val="202020"/>
                </a:solidFill>
                <a:latin typeface="Quattrocento Sans"/>
                <a:ea typeface="Quattrocento Sans"/>
                <a:cs typeface="Quattrocento Sans"/>
                <a:sym typeface="Quattrocento Sans"/>
              </a:rPr>
              <a:t>OPS</a:t>
            </a:r>
            <a:endParaRPr b="0" i="0" sz="1400" u="none" cap="none" strike="noStrike">
              <a:solidFill>
                <a:srgbClr val="000000"/>
              </a:solidFill>
              <a:latin typeface="Arial"/>
              <a:ea typeface="Arial"/>
              <a:cs typeface="Arial"/>
              <a:sym typeface="Arial"/>
            </a:endParaRPr>
          </a:p>
        </p:txBody>
      </p:sp>
      <p:grpSp>
        <p:nvGrpSpPr>
          <p:cNvPr id="1167" name="Google Shape;1167;p70"/>
          <p:cNvGrpSpPr/>
          <p:nvPr/>
        </p:nvGrpSpPr>
        <p:grpSpPr>
          <a:xfrm>
            <a:off x="4941371" y="1958045"/>
            <a:ext cx="3960185" cy="2743423"/>
            <a:chOff x="6720748" y="2662342"/>
            <a:chExt cx="5387655" cy="3732305"/>
          </a:xfrm>
        </p:grpSpPr>
        <p:grpSp>
          <p:nvGrpSpPr>
            <p:cNvPr id="1168" name="Google Shape;1168;p70"/>
            <p:cNvGrpSpPr/>
            <p:nvPr/>
          </p:nvGrpSpPr>
          <p:grpSpPr>
            <a:xfrm>
              <a:off x="6720748" y="4721398"/>
              <a:ext cx="1368152" cy="723258"/>
              <a:chOff x="6002213" y="3425254"/>
              <a:chExt cx="1587625" cy="723258"/>
            </a:xfrm>
          </p:grpSpPr>
          <p:sp>
            <p:nvSpPr>
              <p:cNvPr id="1169" name="Google Shape;1169;p70"/>
              <p:cNvSpPr/>
              <p:nvPr/>
            </p:nvSpPr>
            <p:spPr>
              <a:xfrm>
                <a:off x="6002213" y="3425254"/>
                <a:ext cx="1587625" cy="216024"/>
              </a:xfrm>
              <a:prstGeom prst="rect">
                <a:avLst/>
              </a:prstGeom>
              <a:solidFill>
                <a:schemeClr val="accent1"/>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70" name="Google Shape;1170;p70"/>
              <p:cNvSpPr/>
              <p:nvPr/>
            </p:nvSpPr>
            <p:spPr>
              <a:xfrm>
                <a:off x="6002213" y="3932488"/>
                <a:ext cx="1587625" cy="216024"/>
              </a:xfrm>
              <a:prstGeom prst="rect">
                <a:avLst/>
              </a:prstGeom>
              <a:solidFill>
                <a:schemeClr val="accent1"/>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grpSp>
        <p:grpSp>
          <p:nvGrpSpPr>
            <p:cNvPr id="1171" name="Google Shape;1171;p70"/>
            <p:cNvGrpSpPr/>
            <p:nvPr/>
          </p:nvGrpSpPr>
          <p:grpSpPr>
            <a:xfrm>
              <a:off x="8860829" y="4243616"/>
              <a:ext cx="2184417" cy="2151031"/>
              <a:chOff x="8860829" y="4243616"/>
              <a:chExt cx="2184417" cy="2151031"/>
            </a:xfrm>
          </p:grpSpPr>
          <p:sp>
            <p:nvSpPr>
              <p:cNvPr id="1172" name="Google Shape;1172;p70"/>
              <p:cNvSpPr/>
              <p:nvPr/>
            </p:nvSpPr>
            <p:spPr>
              <a:xfrm>
                <a:off x="8860829" y="5970914"/>
                <a:ext cx="2174098" cy="275311"/>
              </a:xfrm>
              <a:prstGeom prst="ellipse">
                <a:avLst/>
              </a:prstGeom>
              <a:solidFill>
                <a:schemeClr val="lt1">
                  <a:alpha val="20000"/>
                </a:schemeClr>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grpSp>
            <p:nvGrpSpPr>
              <p:cNvPr id="1173" name="Google Shape;1173;p70"/>
              <p:cNvGrpSpPr/>
              <p:nvPr/>
            </p:nvGrpSpPr>
            <p:grpSpPr>
              <a:xfrm rot="2001771">
                <a:off x="9266604" y="4509886"/>
                <a:ext cx="1453360" cy="1618491"/>
                <a:chOff x="8504238" y="4584705"/>
                <a:chExt cx="1236752" cy="1377271"/>
              </a:xfrm>
            </p:grpSpPr>
            <p:sp>
              <p:nvSpPr>
                <p:cNvPr id="1174" name="Google Shape;1174;p70"/>
                <p:cNvSpPr/>
                <p:nvPr/>
              </p:nvSpPr>
              <p:spPr>
                <a:xfrm>
                  <a:off x="8504238" y="4725224"/>
                  <a:ext cx="1236752" cy="1236752"/>
                </a:xfrm>
                <a:prstGeom prst="ellipse">
                  <a:avLst/>
                </a:prstGeom>
                <a:solidFill>
                  <a:srgbClr val="FEFEFE"/>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75" name="Google Shape;1175;p70"/>
                <p:cNvSpPr/>
                <p:nvPr/>
              </p:nvSpPr>
              <p:spPr>
                <a:xfrm>
                  <a:off x="8618558" y="5282139"/>
                  <a:ext cx="504056" cy="504056"/>
                </a:xfrm>
                <a:prstGeom prst="ellipse">
                  <a:avLst/>
                </a:prstGeom>
                <a:solidFill>
                  <a:schemeClr val="dk1">
                    <a:alpha val="9411"/>
                  </a:schemeClr>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grpSp>
              <p:nvGrpSpPr>
                <p:cNvPr id="1176" name="Google Shape;1176;p70"/>
                <p:cNvGrpSpPr/>
                <p:nvPr/>
              </p:nvGrpSpPr>
              <p:grpSpPr>
                <a:xfrm>
                  <a:off x="8952456" y="4584705"/>
                  <a:ext cx="340316" cy="220585"/>
                  <a:chOff x="8964163" y="4017555"/>
                  <a:chExt cx="340316" cy="366035"/>
                </a:xfrm>
              </p:grpSpPr>
              <p:sp>
                <p:nvSpPr>
                  <p:cNvPr id="1177" name="Google Shape;1177;p70"/>
                  <p:cNvSpPr/>
                  <p:nvPr/>
                </p:nvSpPr>
                <p:spPr>
                  <a:xfrm>
                    <a:off x="8964163" y="4051662"/>
                    <a:ext cx="340316" cy="331928"/>
                  </a:xfrm>
                  <a:custGeom>
                    <a:rect b="b" l="l" r="r" t="t"/>
                    <a:pathLst>
                      <a:path extrusionOk="0" h="331928" w="340316">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rgbClr val="292929"/>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78" name="Google Shape;1178;p70"/>
                  <p:cNvSpPr/>
                  <p:nvPr/>
                </p:nvSpPr>
                <p:spPr>
                  <a:xfrm>
                    <a:off x="8964163" y="4017555"/>
                    <a:ext cx="340316" cy="82493"/>
                  </a:xfrm>
                  <a:prstGeom prst="ellipse">
                    <a:avLst/>
                  </a:prstGeom>
                  <a:solidFill>
                    <a:srgbClr val="FEFEFE"/>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grpSp>
          </p:grpSp>
        </p:grpSp>
        <p:sp>
          <p:nvSpPr>
            <p:cNvPr id="1179" name="Google Shape;1179;p70"/>
            <p:cNvSpPr/>
            <p:nvPr/>
          </p:nvSpPr>
          <p:spPr>
            <a:xfrm rot="1768747">
              <a:off x="10275031" y="4084118"/>
              <a:ext cx="304422" cy="541356"/>
            </a:xfrm>
            <a:custGeom>
              <a:rect b="b" l="l" r="r" t="t"/>
              <a:pathLst>
                <a:path extrusionOk="0" h="710227" w="399384">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24"/>
                <a:buFont typeface="Arial"/>
                <a:buNone/>
              </a:pPr>
              <a:r>
                <a:t/>
              </a:r>
              <a:endParaRPr b="0" i="0" sz="1324" u="none" cap="none" strike="noStrike">
                <a:solidFill>
                  <a:srgbClr val="FFFFFF"/>
                </a:solidFill>
                <a:latin typeface="Quattrocento Sans"/>
                <a:ea typeface="Quattrocento Sans"/>
                <a:cs typeface="Quattrocento Sans"/>
                <a:sym typeface="Quattrocento Sans"/>
              </a:endParaRPr>
            </a:p>
          </p:txBody>
        </p:sp>
        <p:sp>
          <p:nvSpPr>
            <p:cNvPr id="1180" name="Google Shape;1180;p70"/>
            <p:cNvSpPr/>
            <p:nvPr/>
          </p:nvSpPr>
          <p:spPr>
            <a:xfrm>
              <a:off x="10262885" y="3860293"/>
              <a:ext cx="423736" cy="408026"/>
            </a:xfrm>
            <a:custGeom>
              <a:rect b="b" l="l" r="r" t="t"/>
              <a:pathLst>
                <a:path extrusionOk="0" h="374" w="388">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anchorCtr="0" anchor="t" bIns="33600" lIns="67200" spcFirstLastPara="1" rIns="67200" wrap="square" tIns="33600">
              <a:noAutofit/>
            </a:bodyPr>
            <a:lstStyle/>
            <a:p>
              <a:pPr indent="0" lvl="0" marL="0" marR="0" rtl="0" algn="l">
                <a:lnSpc>
                  <a:spcPct val="100000"/>
                </a:lnSpc>
                <a:spcBef>
                  <a:spcPts val="0"/>
                </a:spcBef>
                <a:spcAft>
                  <a:spcPts val="0"/>
                </a:spcAft>
                <a:buClr>
                  <a:srgbClr val="000000"/>
                </a:buClr>
                <a:buSzPts val="1324"/>
                <a:buFont typeface="Arial"/>
                <a:buNone/>
              </a:pPr>
              <a:r>
                <a:t/>
              </a:r>
              <a:endParaRPr b="0" i="0" sz="1324" u="none" cap="none" strike="noStrike">
                <a:solidFill>
                  <a:srgbClr val="FFFFFF"/>
                </a:solidFill>
                <a:latin typeface="Quattrocento Sans"/>
                <a:ea typeface="Quattrocento Sans"/>
                <a:cs typeface="Quattrocento Sans"/>
                <a:sym typeface="Quattrocento Sans"/>
              </a:endParaRPr>
            </a:p>
          </p:txBody>
        </p:sp>
        <p:sp>
          <p:nvSpPr>
            <p:cNvPr id="1181" name="Google Shape;1181;p70"/>
            <p:cNvSpPr/>
            <p:nvPr/>
          </p:nvSpPr>
          <p:spPr>
            <a:xfrm>
              <a:off x="8435995" y="2662342"/>
              <a:ext cx="3672408" cy="3672408"/>
            </a:xfrm>
            <a:prstGeom prst="irregularSeal1">
              <a:avLst/>
            </a:prstGeom>
            <a:solidFill>
              <a:srgbClr val="FFF100">
                <a:alpha val="69411"/>
              </a:srgbClr>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82" name="Google Shape;1182;p70"/>
            <p:cNvSpPr/>
            <p:nvPr/>
          </p:nvSpPr>
          <p:spPr>
            <a:xfrm rot="9900000">
              <a:off x="8888939" y="3045408"/>
              <a:ext cx="2700491" cy="2700491"/>
            </a:xfrm>
            <a:prstGeom prst="irregularSeal1">
              <a:avLst/>
            </a:prstGeom>
            <a:solidFill>
              <a:srgbClr val="FFB900">
                <a:alpha val="80000"/>
              </a:srgbClr>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83" name="Google Shape;1183;p70"/>
            <p:cNvSpPr/>
            <p:nvPr/>
          </p:nvSpPr>
          <p:spPr>
            <a:xfrm rot="5400000">
              <a:off x="9418638" y="3542968"/>
              <a:ext cx="1916898" cy="1916898"/>
            </a:xfrm>
            <a:prstGeom prst="irregularSeal1">
              <a:avLst/>
            </a:prstGeom>
            <a:solidFill>
              <a:srgbClr val="DC3C00">
                <a:alpha val="80000"/>
              </a:srgbClr>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grpSp>
      <p:pic>
        <p:nvPicPr>
          <p:cNvPr id="1184" name="Google Shape;1184;p70"/>
          <p:cNvPicPr preferRelativeResize="0"/>
          <p:nvPr/>
        </p:nvPicPr>
        <p:blipFill rotWithShape="1">
          <a:blip r:embed="rId5">
            <a:alphaModFix/>
          </a:blip>
          <a:srcRect b="0" l="0" r="0" t="0"/>
          <a:stretch/>
        </p:blipFill>
        <p:spPr>
          <a:xfrm>
            <a:off x="3585693" y="2624679"/>
            <a:ext cx="926439" cy="1967691"/>
          </a:xfrm>
          <a:prstGeom prst="rect">
            <a:avLst/>
          </a:prstGeom>
          <a:noFill/>
          <a:ln>
            <a:noFill/>
          </a:ln>
        </p:spPr>
      </p:pic>
      <p:sp>
        <p:nvSpPr>
          <p:cNvPr id="1185" name="Google Shape;1185;p70"/>
          <p:cNvSpPr/>
          <p:nvPr/>
        </p:nvSpPr>
        <p:spPr>
          <a:xfrm>
            <a:off x="2955824" y="4720079"/>
            <a:ext cx="205608" cy="110431"/>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86" name="Google Shape;1186;p70"/>
          <p:cNvSpPr/>
          <p:nvPr/>
        </p:nvSpPr>
        <p:spPr>
          <a:xfrm>
            <a:off x="3357463" y="4830510"/>
            <a:ext cx="205608" cy="110431"/>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87" name="Google Shape;1187;p70"/>
          <p:cNvSpPr/>
          <p:nvPr/>
        </p:nvSpPr>
        <p:spPr>
          <a:xfrm>
            <a:off x="3908282" y="4741276"/>
            <a:ext cx="205608" cy="110431"/>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88" name="Google Shape;1188;p70"/>
          <p:cNvSpPr/>
          <p:nvPr/>
        </p:nvSpPr>
        <p:spPr>
          <a:xfrm rot="2447649">
            <a:off x="3656629" y="4663632"/>
            <a:ext cx="205608" cy="110431"/>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89" name="Google Shape;1189;p70"/>
          <p:cNvSpPr/>
          <p:nvPr/>
        </p:nvSpPr>
        <p:spPr>
          <a:xfrm rot="-2281000">
            <a:off x="2378102" y="4757452"/>
            <a:ext cx="205608" cy="110431"/>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90" name="Google Shape;1190;p70"/>
          <p:cNvSpPr/>
          <p:nvPr/>
        </p:nvSpPr>
        <p:spPr>
          <a:xfrm rot="-2221482">
            <a:off x="2840498" y="4604338"/>
            <a:ext cx="205608" cy="110431"/>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91" name="Google Shape;1191;p70"/>
          <p:cNvSpPr/>
          <p:nvPr/>
        </p:nvSpPr>
        <p:spPr>
          <a:xfrm>
            <a:off x="1813963" y="4720906"/>
            <a:ext cx="205608" cy="110431"/>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92" name="Google Shape;1192;p70"/>
          <p:cNvSpPr/>
          <p:nvPr/>
        </p:nvSpPr>
        <p:spPr>
          <a:xfrm rot="-1739739">
            <a:off x="2241077" y="4686062"/>
            <a:ext cx="205608" cy="110431"/>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grpSp>
        <p:nvGrpSpPr>
          <p:cNvPr id="1193" name="Google Shape;1193;p70"/>
          <p:cNvGrpSpPr/>
          <p:nvPr/>
        </p:nvGrpSpPr>
        <p:grpSpPr>
          <a:xfrm>
            <a:off x="870450" y="4605202"/>
            <a:ext cx="6172538" cy="359189"/>
            <a:chOff x="1182443" y="6263681"/>
            <a:chExt cx="8397462" cy="488661"/>
          </a:xfrm>
        </p:grpSpPr>
        <p:sp>
          <p:nvSpPr>
            <p:cNvPr id="1194" name="Google Shape;1194;p70"/>
            <p:cNvSpPr/>
            <p:nvPr/>
          </p:nvSpPr>
          <p:spPr>
            <a:xfrm>
              <a:off x="4756888" y="6467791"/>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95" name="Google Shape;1195;p70"/>
            <p:cNvSpPr/>
            <p:nvPr/>
          </p:nvSpPr>
          <p:spPr>
            <a:xfrm>
              <a:off x="3482116" y="6579582"/>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96" name="Google Shape;1196;p70"/>
            <p:cNvSpPr/>
            <p:nvPr/>
          </p:nvSpPr>
          <p:spPr>
            <a:xfrm>
              <a:off x="3805829" y="6579582"/>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97" name="Google Shape;1197;p70"/>
            <p:cNvSpPr/>
            <p:nvPr/>
          </p:nvSpPr>
          <p:spPr>
            <a:xfrm>
              <a:off x="3576646" y="6426281"/>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98" name="Google Shape;1198;p70"/>
            <p:cNvSpPr/>
            <p:nvPr/>
          </p:nvSpPr>
          <p:spPr>
            <a:xfrm>
              <a:off x="4140850" y="6579582"/>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199" name="Google Shape;1199;p70"/>
            <p:cNvSpPr/>
            <p:nvPr/>
          </p:nvSpPr>
          <p:spPr>
            <a:xfrm>
              <a:off x="2920502" y="6579582"/>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0" name="Google Shape;1200;p70"/>
            <p:cNvSpPr/>
            <p:nvPr/>
          </p:nvSpPr>
          <p:spPr>
            <a:xfrm>
              <a:off x="4908031" y="6576518"/>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1" name="Google Shape;1201;p70"/>
            <p:cNvSpPr/>
            <p:nvPr/>
          </p:nvSpPr>
          <p:spPr>
            <a:xfrm>
              <a:off x="5136108" y="6602105"/>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2" name="Google Shape;1202;p70"/>
            <p:cNvSpPr/>
            <p:nvPr/>
          </p:nvSpPr>
          <p:spPr>
            <a:xfrm>
              <a:off x="5459821" y="6602105"/>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3" name="Google Shape;1203;p70"/>
            <p:cNvSpPr/>
            <p:nvPr/>
          </p:nvSpPr>
          <p:spPr>
            <a:xfrm>
              <a:off x="1907660" y="6440077"/>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4" name="Google Shape;1204;p70"/>
            <p:cNvSpPr/>
            <p:nvPr/>
          </p:nvSpPr>
          <p:spPr>
            <a:xfrm>
              <a:off x="1716684" y="6542489"/>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5" name="Google Shape;1205;p70"/>
            <p:cNvSpPr/>
            <p:nvPr/>
          </p:nvSpPr>
          <p:spPr>
            <a:xfrm>
              <a:off x="2058803" y="6548804"/>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6" name="Google Shape;1206;p70"/>
            <p:cNvSpPr/>
            <p:nvPr/>
          </p:nvSpPr>
          <p:spPr>
            <a:xfrm>
              <a:off x="2286880" y="6574391"/>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7" name="Google Shape;1207;p70"/>
            <p:cNvSpPr/>
            <p:nvPr/>
          </p:nvSpPr>
          <p:spPr>
            <a:xfrm>
              <a:off x="2610593" y="6574391"/>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8" name="Google Shape;1208;p70"/>
            <p:cNvSpPr/>
            <p:nvPr/>
          </p:nvSpPr>
          <p:spPr>
            <a:xfrm rot="2447649">
              <a:off x="2733412" y="6336809"/>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09" name="Google Shape;1209;p70"/>
            <p:cNvSpPr/>
            <p:nvPr/>
          </p:nvSpPr>
          <p:spPr>
            <a:xfrm>
              <a:off x="1182443" y="6526986"/>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0" name="Google Shape;1210;p70"/>
            <p:cNvSpPr/>
            <p:nvPr/>
          </p:nvSpPr>
          <p:spPr>
            <a:xfrm>
              <a:off x="7852836" y="6440077"/>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1" name="Google Shape;1211;p70"/>
            <p:cNvSpPr/>
            <p:nvPr/>
          </p:nvSpPr>
          <p:spPr>
            <a:xfrm>
              <a:off x="7661860" y="6542489"/>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2" name="Google Shape;1212;p70"/>
            <p:cNvSpPr/>
            <p:nvPr/>
          </p:nvSpPr>
          <p:spPr>
            <a:xfrm>
              <a:off x="8003979" y="6548804"/>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3" name="Google Shape;1213;p70"/>
            <p:cNvSpPr/>
            <p:nvPr/>
          </p:nvSpPr>
          <p:spPr>
            <a:xfrm>
              <a:off x="8232056" y="6574391"/>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4" name="Google Shape;1214;p70"/>
            <p:cNvSpPr/>
            <p:nvPr/>
          </p:nvSpPr>
          <p:spPr>
            <a:xfrm>
              <a:off x="8734151" y="6602105"/>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5" name="Google Shape;1215;p70"/>
            <p:cNvSpPr/>
            <p:nvPr/>
          </p:nvSpPr>
          <p:spPr>
            <a:xfrm>
              <a:off x="9057864" y="6602105"/>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6" name="Google Shape;1216;p70"/>
            <p:cNvSpPr/>
            <p:nvPr/>
          </p:nvSpPr>
          <p:spPr>
            <a:xfrm rot="2447649">
              <a:off x="9285083" y="6507963"/>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7" name="Google Shape;1217;p70"/>
            <p:cNvSpPr/>
            <p:nvPr/>
          </p:nvSpPr>
          <p:spPr>
            <a:xfrm rot="-1739739">
              <a:off x="8532367" y="6458990"/>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8" name="Google Shape;1218;p70"/>
            <p:cNvSpPr/>
            <p:nvPr/>
          </p:nvSpPr>
          <p:spPr>
            <a:xfrm>
              <a:off x="6621782" y="6542489"/>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19" name="Google Shape;1219;p70"/>
            <p:cNvSpPr/>
            <p:nvPr/>
          </p:nvSpPr>
          <p:spPr>
            <a:xfrm>
              <a:off x="6375336" y="6602105"/>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220" name="Google Shape;1220;p70"/>
            <p:cNvSpPr/>
            <p:nvPr/>
          </p:nvSpPr>
          <p:spPr>
            <a:xfrm>
              <a:off x="6881797" y="6602105"/>
              <a:ext cx="279721" cy="150237"/>
            </a:xfrm>
            <a:prstGeom prst="rect">
              <a:avLst/>
            </a:prstGeom>
            <a:solidFill>
              <a:srgbClr val="DE5C26"/>
            </a:solidFill>
            <a:ln cap="flat" cmpd="sng" w="12700">
              <a:solidFill>
                <a:srgbClr val="F78D1F"/>
              </a:solidFill>
              <a:prstDash val="solid"/>
              <a:round/>
              <a:headEnd len="sm" w="sm" type="none"/>
              <a:tailEnd len="sm" w="sm" type="none"/>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grpSp>
      <p:pic>
        <p:nvPicPr>
          <p:cNvPr id="1221" name="Google Shape;1221;p70"/>
          <p:cNvPicPr preferRelativeResize="0"/>
          <p:nvPr/>
        </p:nvPicPr>
        <p:blipFill rotWithShape="1">
          <a:blip r:embed="rId6">
            <a:alphaModFix/>
          </a:blip>
          <a:srcRect b="0" l="0" r="0" t="0"/>
          <a:stretch/>
        </p:blipFill>
        <p:spPr>
          <a:xfrm>
            <a:off x="1231469" y="2603290"/>
            <a:ext cx="950294" cy="1999660"/>
          </a:xfrm>
          <a:prstGeom prst="rect">
            <a:avLst/>
          </a:prstGeom>
          <a:noFill/>
          <a:ln>
            <a:noFill/>
          </a:ln>
        </p:spPr>
      </p:pic>
      <p:sp>
        <p:nvSpPr>
          <p:cNvPr id="1222" name="Google Shape;1222;p70"/>
          <p:cNvSpPr txBox="1"/>
          <p:nvPr/>
        </p:nvSpPr>
        <p:spPr>
          <a:xfrm>
            <a:off x="7042988" y="4309351"/>
            <a:ext cx="1364918" cy="461608"/>
          </a:xfrm>
          <a:prstGeom prst="rect">
            <a:avLst/>
          </a:prstGeom>
          <a:noFill/>
          <a:ln>
            <a:noFill/>
          </a:ln>
        </p:spPr>
        <p:txBody>
          <a:bodyPr anchorCtr="0" anchor="t" bIns="107525" lIns="134425" spcFirstLastPara="1" rIns="134425" wrap="square" tIns="107525">
            <a:spAutoFit/>
          </a:bodyPr>
          <a:lstStyle/>
          <a:p>
            <a:pPr indent="0" lvl="0" marL="0" marR="0" rtl="0" algn="l">
              <a:lnSpc>
                <a:spcPct val="90000"/>
              </a:lnSpc>
              <a:spcBef>
                <a:spcPts val="0"/>
              </a:spcBef>
              <a:spcAft>
                <a:spcPts val="0"/>
              </a:spcAft>
              <a:buClr>
                <a:srgbClr val="000000"/>
              </a:buClr>
              <a:buSzPts val="1765"/>
              <a:buFont typeface="Arial"/>
              <a:buNone/>
            </a:pPr>
            <a:r>
              <a:rPr b="0" i="0" lang="en-US" sz="1765" u="none" cap="none" strike="noStrike">
                <a:solidFill>
                  <a:srgbClr val="FFFFFF"/>
                </a:solidFill>
                <a:latin typeface="Quattrocento Sans"/>
                <a:ea typeface="Quattrocento Sans"/>
                <a:cs typeface="Quattrocento Sans"/>
                <a:sym typeface="Quattrocento Sans"/>
              </a:rPr>
              <a:t>Production</a:t>
            </a:r>
            <a:endParaRPr b="0" i="0" sz="1400" u="none" cap="none" strike="noStrike">
              <a:solidFill>
                <a:srgbClr val="000000"/>
              </a:solidFill>
              <a:latin typeface="Arial"/>
              <a:ea typeface="Arial"/>
              <a:cs typeface="Arial"/>
              <a:sym typeface="Arial"/>
            </a:endParaRPr>
          </a:p>
        </p:txBody>
      </p:sp>
      <p:grpSp>
        <p:nvGrpSpPr>
          <p:cNvPr id="1223" name="Google Shape;1223;p70"/>
          <p:cNvGrpSpPr/>
          <p:nvPr/>
        </p:nvGrpSpPr>
        <p:grpSpPr>
          <a:xfrm>
            <a:off x="2091369" y="2867432"/>
            <a:ext cx="481616" cy="496994"/>
            <a:chOff x="4700201" y="3899524"/>
            <a:chExt cx="655217" cy="676137"/>
          </a:xfrm>
        </p:grpSpPr>
        <p:sp>
          <p:nvSpPr>
            <p:cNvPr id="1224" name="Google Shape;1224;p70"/>
            <p:cNvSpPr/>
            <p:nvPr/>
          </p:nvSpPr>
          <p:spPr>
            <a:xfrm>
              <a:off x="4726897" y="3920166"/>
              <a:ext cx="615950" cy="596900"/>
            </a:xfrm>
            <a:custGeom>
              <a:rect b="b" l="l" r="r" t="t"/>
              <a:pathLst>
                <a:path extrusionOk="0" h="596900" w="61595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descr="Custom:  Freeform 57" id="1225" name="Google Shape;1225;p70"/>
            <p:cNvSpPr/>
            <p:nvPr/>
          </p:nvSpPr>
          <p:spPr>
            <a:xfrm>
              <a:off x="4700201" y="3899524"/>
              <a:ext cx="655217" cy="676137"/>
            </a:xfrm>
            <a:custGeom>
              <a:rect b="b" l="l" r="r" t="t"/>
              <a:pathLst>
                <a:path extrusionOk="0" h="383" w="371">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lt2"/>
            </a:solidFill>
            <a:ln>
              <a:noFill/>
            </a:ln>
          </p:spPr>
          <p:txBody>
            <a:bodyPr anchorCtr="0" anchor="t" bIns="33600" lIns="67200" spcFirstLastPara="1" rIns="67200" wrap="square" tIns="33600">
              <a:noAutofit/>
            </a:bodyPr>
            <a:lstStyle/>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000000"/>
                </a:solidFill>
                <a:latin typeface="Quattrocento Sans"/>
                <a:ea typeface="Quattrocento Sans"/>
                <a:cs typeface="Quattrocento Sans"/>
                <a:sym typeface="Quattrocento Sans"/>
              </a:endParaRPr>
            </a:p>
          </p:txBody>
        </p:sp>
      </p:grpSp>
      <p:grpSp>
        <p:nvGrpSpPr>
          <p:cNvPr id="1226" name="Google Shape;1226;p70"/>
          <p:cNvGrpSpPr/>
          <p:nvPr/>
        </p:nvGrpSpPr>
        <p:grpSpPr>
          <a:xfrm>
            <a:off x="2069261" y="2872657"/>
            <a:ext cx="481616" cy="496994"/>
            <a:chOff x="4700201" y="3899524"/>
            <a:chExt cx="655217" cy="676137"/>
          </a:xfrm>
        </p:grpSpPr>
        <p:sp>
          <p:nvSpPr>
            <p:cNvPr id="1227" name="Google Shape;1227;p70"/>
            <p:cNvSpPr/>
            <p:nvPr/>
          </p:nvSpPr>
          <p:spPr>
            <a:xfrm>
              <a:off x="4726897" y="3920166"/>
              <a:ext cx="615950" cy="596900"/>
            </a:xfrm>
            <a:custGeom>
              <a:rect b="b" l="l" r="r" t="t"/>
              <a:pathLst>
                <a:path extrusionOk="0" h="596900" w="61595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ln>
          </p:spPr>
          <p:txBody>
            <a:bodyPr anchorCtr="0" anchor="t" bIns="107525" lIns="134425" spcFirstLastPara="1" rIns="134425" wrap="square" tIns="107525">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descr="Custom:  Freeform 57" id="1228" name="Google Shape;1228;p70"/>
            <p:cNvSpPr/>
            <p:nvPr/>
          </p:nvSpPr>
          <p:spPr>
            <a:xfrm>
              <a:off x="4700201" y="3899524"/>
              <a:ext cx="655217" cy="676137"/>
            </a:xfrm>
            <a:custGeom>
              <a:rect b="b" l="l" r="r" t="t"/>
              <a:pathLst>
                <a:path extrusionOk="0" h="383" w="371">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lt2"/>
            </a:solidFill>
            <a:ln>
              <a:noFill/>
            </a:ln>
          </p:spPr>
          <p:txBody>
            <a:bodyPr anchorCtr="0" anchor="t" bIns="33600" lIns="67200" spcFirstLastPara="1" rIns="67200" wrap="square" tIns="33600">
              <a:noAutofit/>
            </a:bodyPr>
            <a:lstStyle/>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000000"/>
                </a:solidFill>
                <a:latin typeface="Quattrocento Sans"/>
                <a:ea typeface="Quattrocento Sans"/>
                <a:cs typeface="Quattrocento Sans"/>
                <a:sym typeface="Quattrocento Sans"/>
              </a:endParaRPr>
            </a:p>
          </p:txBody>
        </p:sp>
      </p:grpSp>
      <p:pic>
        <p:nvPicPr>
          <p:cNvPr id="1229" name="Google Shape;1229;p70"/>
          <p:cNvPicPr preferRelativeResize="0"/>
          <p:nvPr/>
        </p:nvPicPr>
        <p:blipFill rotWithShape="1">
          <a:blip r:embed="rId7">
            <a:alphaModFix/>
          </a:blip>
          <a:srcRect b="0" l="0" r="0" t="0"/>
          <a:stretch/>
        </p:blipFill>
        <p:spPr>
          <a:xfrm>
            <a:off x="5354213" y="1661050"/>
            <a:ext cx="3450600" cy="3450600"/>
          </a:xfrm>
          <a:prstGeom prst="rect">
            <a:avLst/>
          </a:prstGeom>
          <a:noFill/>
          <a:ln>
            <a:noFill/>
          </a:ln>
        </p:spPr>
      </p:pic>
      <p:sp>
        <p:nvSpPr>
          <p:cNvPr id="1230" name="Google Shape;1230;p70"/>
          <p:cNvSpPr txBox="1"/>
          <p:nvPr/>
        </p:nvSpPr>
        <p:spPr>
          <a:xfrm>
            <a:off x="6547573" y="4810448"/>
            <a:ext cx="2718369" cy="433923"/>
          </a:xfrm>
          <a:prstGeom prst="rect">
            <a:avLst/>
          </a:prstGeom>
          <a:noFill/>
          <a:ln>
            <a:noFill/>
          </a:ln>
        </p:spPr>
        <p:txBody>
          <a:bodyPr anchorCtr="0" anchor="t" bIns="146275" lIns="182850" spcFirstLastPara="1" rIns="182850" wrap="square" tIns="146275">
            <a:spAutoFit/>
          </a:bodyPr>
          <a:lstStyle/>
          <a:p>
            <a:pPr indent="0" lvl="0" marL="0" marR="0" rtl="0" algn="l">
              <a:lnSpc>
                <a:spcPct val="90000"/>
              </a:lnSpc>
              <a:spcBef>
                <a:spcPts val="0"/>
              </a:spcBef>
              <a:spcAft>
                <a:spcPts val="0"/>
              </a:spcAft>
              <a:buClr>
                <a:srgbClr val="000000"/>
              </a:buClr>
              <a:buSzPts val="1000"/>
              <a:buFont typeface="Arial"/>
              <a:buNone/>
            </a:pPr>
            <a:r>
              <a:rPr b="0" i="1" lang="en-US" sz="1000" u="none" cap="none" strike="noStrike">
                <a:solidFill>
                  <a:srgbClr val="202020"/>
                </a:solidFill>
                <a:latin typeface="Quattrocento Sans"/>
                <a:ea typeface="Quattrocento Sans"/>
                <a:cs typeface="Quattrocento Sans"/>
                <a:sym typeface="Quattrocento Sans"/>
              </a:rPr>
              <a:t>Inspired by Microsoft</a:t>
            </a:r>
            <a:endParaRPr b="0" i="1" sz="1000" u="none" cap="none" strike="noStrike">
              <a:solidFill>
                <a:srgbClr val="202020"/>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67"/>
                                        </p:tgtEl>
                                      </p:cBhvr>
                                    </p:animEffect>
                                    <p:set>
                                      <p:cBhvr>
                                        <p:cTn dur="1" fill="hold">
                                          <p:stCondLst>
                                            <p:cond delay="500"/>
                                          </p:stCondLst>
                                        </p:cTn>
                                        <p:tgtEl>
                                          <p:spTgt spid="11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400"/>
                                  </p:stCondLst>
                                  <p:childTnLst>
                                    <p:animEffect filter="fade" transition="out">
                                      <p:cBhvr>
                                        <p:cTn dur="500"/>
                                        <p:tgtEl>
                                          <p:spTgt spid="1163"/>
                                        </p:tgtEl>
                                      </p:cBhvr>
                                    </p:animEffect>
                                    <p:set>
                                      <p:cBhvr>
                                        <p:cTn dur="1" fill="hold">
                                          <p:stCondLst>
                                            <p:cond delay="500"/>
                                          </p:stCondLst>
                                        </p:cTn>
                                        <p:tgtEl>
                                          <p:spTgt spid="1163"/>
                                        </p:tgtEl>
                                        <p:attrNameLst>
                                          <p:attrName>style.visibility</p:attrName>
                                        </p:attrNameLst>
                                      </p:cBhvr>
                                      <p:to>
                                        <p:strVal val="hidden"/>
                                      </p:to>
                                    </p:set>
                                  </p:childTnLst>
                                </p:cTn>
                              </p:par>
                              <p:par>
                                <p:cTn fill="hold" nodeType="withEffect" presetClass="entr" presetID="10" presetSubtype="0">
                                  <p:stCondLst>
                                    <p:cond delay="600"/>
                                  </p:stCondLst>
                                  <p:childTnLst>
                                    <p:set>
                                      <p:cBhvr>
                                        <p:cTn dur="1" fill="hold">
                                          <p:stCondLst>
                                            <p:cond delay="0"/>
                                          </p:stCondLst>
                                        </p:cTn>
                                        <p:tgtEl>
                                          <p:spTgt spid="1193"/>
                                        </p:tgtEl>
                                        <p:attrNameLst>
                                          <p:attrName>style.visibility</p:attrName>
                                        </p:attrNameLst>
                                      </p:cBhvr>
                                      <p:to>
                                        <p:strVal val="visible"/>
                                      </p:to>
                                    </p:set>
                                    <p:animEffect filter="fade" transition="in">
                                      <p:cBhvr>
                                        <p:cTn dur="500"/>
                                        <p:tgtEl>
                                          <p:spTgt spid="1193"/>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221"/>
                                        </p:tgtEl>
                                        <p:attrNameLst>
                                          <p:attrName>style.visibility</p:attrName>
                                        </p:attrNameLst>
                                      </p:cBhvr>
                                      <p:to>
                                        <p:strVal val="visible"/>
                                      </p:to>
                                    </p:set>
                                    <p:animEffect filter="fade" transition="in">
                                      <p:cBhvr>
                                        <p:cTn dur="500"/>
                                        <p:tgtEl>
                                          <p:spTgt spid="1221"/>
                                        </p:tgtEl>
                                      </p:cBhvr>
                                    </p:animEffect>
                                  </p:childTnLst>
                                </p:cTn>
                              </p:par>
                              <p:par>
                                <p:cTn fill="hold" nodeType="withEffect" presetClass="exit" presetID="10" presetSubtype="0">
                                  <p:stCondLst>
                                    <p:cond delay="500"/>
                                  </p:stCondLst>
                                  <p:childTnLst>
                                    <p:animEffect filter="fade" transition="out">
                                      <p:cBhvr>
                                        <p:cTn dur="500"/>
                                        <p:tgtEl>
                                          <p:spTgt spid="1164"/>
                                        </p:tgtEl>
                                      </p:cBhvr>
                                    </p:animEffect>
                                    <p:set>
                                      <p:cBhvr>
                                        <p:cTn dur="1" fill="hold">
                                          <p:stCondLst>
                                            <p:cond delay="500"/>
                                          </p:stCondLst>
                                        </p:cTn>
                                        <p:tgtEl>
                                          <p:spTgt spid="116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500"/>
                                        <p:tgtEl>
                                          <p:spTgt spid="1223"/>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1223"/>
                                        </p:tgtEl>
                                      </p:cBhvr>
                                    </p:animEffect>
                                    <p:set>
                                      <p:cBhvr>
                                        <p:cTn dur="1" fill="hold">
                                          <p:stCondLst>
                                            <p:cond delay="500"/>
                                          </p:stCondLst>
                                        </p:cTn>
                                        <p:tgtEl>
                                          <p:spTgt spid="1223"/>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500"/>
                                        <p:tgtEl>
                                          <p:spTgt spid="1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500"/>
                                        <p:tgtEl>
                                          <p:spTgt spid="1226"/>
                                        </p:tgtEl>
                                      </p:cBhvr>
                                    </p:animEffect>
                                  </p:childTnLst>
                                </p:cTn>
                              </p:par>
                            </p:childTnLst>
                          </p:cTn>
                        </p:par>
                        <p:par>
                          <p:cTn fill="hold">
                            <p:stCondLst>
                              <p:cond delay="500"/>
                            </p:stCondLst>
                            <p:childTnLst>
                              <p:par>
                                <p:cTn fill="hold" nodeType="afterEffect" presetClass="exit" presetID="10" presetSubtype="0">
                                  <p:stCondLst>
                                    <p:cond delay="300"/>
                                  </p:stCondLst>
                                  <p:childTnLst>
                                    <p:animEffect filter="fade" transition="out">
                                      <p:cBhvr>
                                        <p:cTn dur="500"/>
                                        <p:tgtEl>
                                          <p:spTgt spid="1226"/>
                                        </p:tgtEl>
                                      </p:cBhvr>
                                    </p:animEffect>
                                    <p:set>
                                      <p:cBhvr>
                                        <p:cTn dur="1" fill="hold">
                                          <p:stCondLst>
                                            <p:cond delay="500"/>
                                          </p:stCondLst>
                                        </p:cTn>
                                        <p:tgtEl>
                                          <p:spTgt spid="12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500"/>
                                        <p:tgtEl>
                                          <p:spTgt spid="1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4" name="Shape 1234"/>
        <p:cNvGrpSpPr/>
        <p:nvPr/>
      </p:nvGrpSpPr>
      <p:grpSpPr>
        <a:xfrm>
          <a:off x="0" y="0"/>
          <a:ext cx="0" cy="0"/>
          <a:chOff x="0" y="0"/>
          <a:chExt cx="0" cy="0"/>
        </a:xfrm>
      </p:grpSpPr>
      <p:sp>
        <p:nvSpPr>
          <p:cNvPr id="1235" name="Google Shape;1235;g16eb56962f1_0_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236" name="Google Shape;1236;g16eb56962f1_0_101"/>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Benefits</a:t>
            </a:r>
            <a:r>
              <a:rPr lang="en-US" sz="3600">
                <a:solidFill>
                  <a:srgbClr val="535353"/>
                </a:solidFill>
              </a:rPr>
              <a:t> of</a:t>
            </a:r>
            <a:r>
              <a:rPr lang="en-US" sz="3600">
                <a:solidFill>
                  <a:srgbClr val="535353"/>
                </a:solidFill>
              </a:rPr>
              <a:t>  DevOps ?</a:t>
            </a:r>
            <a:endParaRPr b="0" i="0" sz="1400" u="none" cap="none" strike="noStrike">
              <a:solidFill>
                <a:srgbClr val="535353"/>
              </a:solidFill>
              <a:latin typeface="Arial"/>
              <a:ea typeface="Arial"/>
              <a:cs typeface="Arial"/>
              <a:sym typeface="Arial"/>
            </a:endParaRPr>
          </a:p>
        </p:txBody>
      </p:sp>
      <p:sp>
        <p:nvSpPr>
          <p:cNvPr id="1237" name="Google Shape;1237;g16eb56962f1_0_101"/>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rPr lang="en-US" sz="1200">
                <a:solidFill>
                  <a:srgbClr val="000000"/>
                </a:solidFill>
              </a:rPr>
              <a:t>• Empowering teams</a:t>
            </a:r>
            <a:endParaRPr sz="1200">
              <a:solidFill>
                <a:srgbClr val="000000"/>
              </a:solidFill>
            </a:endParaRPr>
          </a:p>
          <a:p>
            <a:pPr indent="0" lvl="0" marL="457200" rtl="0" algn="l">
              <a:lnSpc>
                <a:spcPct val="150000"/>
              </a:lnSpc>
              <a:spcBef>
                <a:spcPts val="0"/>
              </a:spcBef>
              <a:spcAft>
                <a:spcPts val="0"/>
              </a:spcAft>
              <a:buNone/>
            </a:pPr>
            <a:r>
              <a:rPr lang="en-US" sz="1200">
                <a:solidFill>
                  <a:srgbClr val="000000"/>
                </a:solidFill>
              </a:rPr>
              <a:t>• Lowered cycle time (shortens lead times for changes, time to market goes down, lower MTTR)</a:t>
            </a:r>
            <a:endParaRPr sz="1200">
              <a:solidFill>
                <a:srgbClr val="000000"/>
              </a:solidFill>
            </a:endParaRPr>
          </a:p>
          <a:p>
            <a:pPr indent="0" lvl="0" marL="457200" rtl="0" algn="l">
              <a:lnSpc>
                <a:spcPct val="150000"/>
              </a:lnSpc>
              <a:spcBef>
                <a:spcPts val="0"/>
              </a:spcBef>
              <a:spcAft>
                <a:spcPts val="0"/>
              </a:spcAft>
              <a:buNone/>
            </a:pPr>
            <a:r>
              <a:rPr lang="en-US" sz="1200">
                <a:solidFill>
                  <a:srgbClr val="000000"/>
                </a:solidFill>
              </a:rPr>
              <a:t>• Better security (and quality increases, not decreases)</a:t>
            </a:r>
            <a:endParaRPr sz="1200">
              <a:solidFill>
                <a:srgbClr val="000000"/>
              </a:solidFill>
            </a:endParaRPr>
          </a:p>
          <a:p>
            <a:pPr indent="0" lvl="0" marL="457200" rtl="0" algn="l">
              <a:lnSpc>
                <a:spcPct val="150000"/>
              </a:lnSpc>
              <a:spcBef>
                <a:spcPts val="0"/>
              </a:spcBef>
              <a:spcAft>
                <a:spcPts val="0"/>
              </a:spcAft>
              <a:buNone/>
            </a:pPr>
            <a:r>
              <a:rPr lang="en-US" sz="1200">
                <a:solidFill>
                  <a:srgbClr val="000000"/>
                </a:solidFill>
              </a:rPr>
              <a:t>• Rhythm of practice (limits your work in progress)</a:t>
            </a:r>
            <a:endParaRPr sz="1200">
              <a:solidFill>
                <a:srgbClr val="000000"/>
              </a:solidFill>
            </a:endParaRPr>
          </a:p>
          <a:p>
            <a:pPr indent="0" lvl="0" marL="457200" rtl="0" algn="l">
              <a:lnSpc>
                <a:spcPct val="150000"/>
              </a:lnSpc>
              <a:spcBef>
                <a:spcPts val="0"/>
              </a:spcBef>
              <a:spcAft>
                <a:spcPts val="0"/>
              </a:spcAft>
              <a:buNone/>
            </a:pPr>
            <a:r>
              <a:rPr lang="en-US" sz="1200">
                <a:solidFill>
                  <a:srgbClr val="000000"/>
                </a:solidFill>
              </a:rPr>
              <a:t>• More time to be productive</a:t>
            </a:r>
            <a:endParaRPr sz="12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41" name="Shape 1241"/>
        <p:cNvGrpSpPr/>
        <p:nvPr/>
      </p:nvGrpSpPr>
      <p:grpSpPr>
        <a:xfrm>
          <a:off x="0" y="0"/>
          <a:ext cx="0" cy="0"/>
          <a:chOff x="0" y="0"/>
          <a:chExt cx="0" cy="0"/>
        </a:xfrm>
      </p:grpSpPr>
      <p:sp>
        <p:nvSpPr>
          <p:cNvPr id="1242" name="Google Shape;1242;g17467967dfa_0_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243" name="Google Shape;1243;g17467967dfa_0_69"/>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What is DevSecOps</a:t>
            </a:r>
            <a:endParaRPr b="0" i="0" sz="1400" u="none" cap="none" strike="noStrike">
              <a:solidFill>
                <a:srgbClr val="535353"/>
              </a:solidFill>
              <a:latin typeface="Arial"/>
              <a:ea typeface="Arial"/>
              <a:cs typeface="Arial"/>
              <a:sym typeface="Arial"/>
            </a:endParaRPr>
          </a:p>
        </p:txBody>
      </p:sp>
      <p:sp>
        <p:nvSpPr>
          <p:cNvPr id="1244" name="Google Shape;1244;g17467967dfa_0_69"/>
          <p:cNvSpPr txBox="1"/>
          <p:nvPr>
            <p:ph idx="1" type="body"/>
          </p:nvPr>
        </p:nvSpPr>
        <p:spPr>
          <a:xfrm>
            <a:off x="613700" y="1471300"/>
            <a:ext cx="4998300" cy="3221100"/>
          </a:xfrm>
          <a:prstGeom prst="rect">
            <a:avLst/>
          </a:prstGeom>
          <a:noFill/>
          <a:ln>
            <a:noFill/>
          </a:ln>
        </p:spPr>
        <p:txBody>
          <a:bodyPr anchorCtr="0" anchor="t" bIns="91400" lIns="91400" spcFirstLastPara="1" rIns="91400" wrap="square" tIns="91400">
            <a:noAutofit/>
          </a:bodyPr>
          <a:lstStyle/>
          <a:p>
            <a:pPr indent="0" lvl="0" marL="457200" rtl="0" algn="l">
              <a:lnSpc>
                <a:spcPct val="150000"/>
              </a:lnSpc>
              <a:spcBef>
                <a:spcPts val="0"/>
              </a:spcBef>
              <a:spcAft>
                <a:spcPts val="0"/>
              </a:spcAft>
              <a:buNone/>
            </a:pPr>
            <a:r>
              <a:t/>
            </a:r>
            <a:endParaRPr sz="1100">
              <a:solidFill>
                <a:srgbClr val="000000"/>
              </a:solidFill>
            </a:endParaRPr>
          </a:p>
          <a:p>
            <a:pPr indent="-304800" lvl="0" marL="457200" rtl="0" algn="l">
              <a:lnSpc>
                <a:spcPct val="150000"/>
              </a:lnSpc>
              <a:spcBef>
                <a:spcPts val="0"/>
              </a:spcBef>
              <a:spcAft>
                <a:spcPts val="0"/>
              </a:spcAft>
              <a:buSzPts val="1200"/>
              <a:buChar char="●"/>
            </a:pPr>
            <a:r>
              <a:rPr b="1" lang="en-US" sz="1200">
                <a:solidFill>
                  <a:srgbClr val="000000"/>
                </a:solidFill>
                <a:highlight>
                  <a:schemeClr val="lt1"/>
                </a:highlight>
              </a:rPr>
              <a:t>DevSecOps</a:t>
            </a:r>
            <a:r>
              <a:rPr lang="en-US" sz="1200">
                <a:solidFill>
                  <a:srgbClr val="000000"/>
                </a:solidFill>
                <a:highlight>
                  <a:schemeClr val="lt1"/>
                </a:highlight>
              </a:rPr>
              <a:t> is a set of disciplines combining </a:t>
            </a:r>
            <a:r>
              <a:rPr b="1" lang="en-US" sz="1200">
                <a:solidFill>
                  <a:srgbClr val="000000"/>
                </a:solidFill>
                <a:highlight>
                  <a:schemeClr val="lt1"/>
                </a:highlight>
              </a:rPr>
              <a:t>development</a:t>
            </a:r>
            <a:r>
              <a:rPr lang="en-US" sz="1200">
                <a:solidFill>
                  <a:srgbClr val="000000"/>
                </a:solidFill>
                <a:highlight>
                  <a:schemeClr val="lt1"/>
                </a:highlight>
              </a:rPr>
              <a:t>, </a:t>
            </a:r>
            <a:r>
              <a:rPr b="1" lang="en-US" sz="1200">
                <a:solidFill>
                  <a:srgbClr val="000000"/>
                </a:solidFill>
                <a:highlight>
                  <a:schemeClr val="lt1"/>
                </a:highlight>
              </a:rPr>
              <a:t>security</a:t>
            </a:r>
            <a:r>
              <a:rPr lang="en-US" sz="1200">
                <a:solidFill>
                  <a:srgbClr val="000000"/>
                </a:solidFill>
                <a:highlight>
                  <a:schemeClr val="lt1"/>
                </a:highlight>
              </a:rPr>
              <a:t>, and </a:t>
            </a:r>
            <a:r>
              <a:rPr b="1" lang="en-US" sz="1200">
                <a:solidFill>
                  <a:srgbClr val="000000"/>
                </a:solidFill>
                <a:highlight>
                  <a:schemeClr val="lt1"/>
                </a:highlight>
              </a:rPr>
              <a:t>operations</a:t>
            </a:r>
            <a:r>
              <a:rPr lang="en-US" sz="1200">
                <a:solidFill>
                  <a:srgbClr val="000000"/>
                </a:solidFill>
                <a:highlight>
                  <a:schemeClr val="lt1"/>
                </a:highlight>
              </a:rPr>
              <a:t>. </a:t>
            </a:r>
            <a:endParaRPr sz="1200">
              <a:solidFill>
                <a:srgbClr val="000000"/>
              </a:solidFill>
              <a:highlight>
                <a:schemeClr val="lt1"/>
              </a:highlight>
            </a:endParaRPr>
          </a:p>
          <a:p>
            <a:pPr indent="-304800" lvl="0" marL="457200" rtl="0" algn="l">
              <a:lnSpc>
                <a:spcPct val="150000"/>
              </a:lnSpc>
              <a:spcBef>
                <a:spcPts val="0"/>
              </a:spcBef>
              <a:spcAft>
                <a:spcPts val="0"/>
              </a:spcAft>
              <a:buSzPts val="1200"/>
              <a:buChar char="●"/>
            </a:pPr>
            <a:r>
              <a:rPr lang="en-US" sz="1200">
                <a:solidFill>
                  <a:srgbClr val="000000"/>
                </a:solidFill>
                <a:highlight>
                  <a:schemeClr val="lt1"/>
                </a:highlight>
              </a:rPr>
              <a:t>It is a philosophy that helps </a:t>
            </a:r>
            <a:r>
              <a:rPr b="1" lang="en-US" sz="1200">
                <a:solidFill>
                  <a:srgbClr val="000000"/>
                </a:solidFill>
                <a:highlight>
                  <a:schemeClr val="lt1"/>
                </a:highlight>
              </a:rPr>
              <a:t>software development businesses </a:t>
            </a:r>
            <a:r>
              <a:rPr lang="en-US" sz="1200">
                <a:solidFill>
                  <a:srgbClr val="000000"/>
                </a:solidFill>
                <a:highlight>
                  <a:schemeClr val="lt1"/>
                </a:highlight>
              </a:rPr>
              <a:t>deliver innovative products quickly without sacrificing security. T</a:t>
            </a:r>
            <a:endParaRPr sz="1200">
              <a:solidFill>
                <a:srgbClr val="000000"/>
              </a:solidFill>
              <a:highlight>
                <a:schemeClr val="lt1"/>
              </a:highlight>
            </a:endParaRPr>
          </a:p>
          <a:p>
            <a:pPr indent="-304800" lvl="0" marL="457200" rtl="0" algn="l">
              <a:lnSpc>
                <a:spcPct val="150000"/>
              </a:lnSpc>
              <a:spcBef>
                <a:spcPts val="0"/>
              </a:spcBef>
              <a:spcAft>
                <a:spcPts val="0"/>
              </a:spcAft>
              <a:buSzPts val="1200"/>
              <a:buChar char="●"/>
            </a:pPr>
            <a:r>
              <a:rPr lang="en-US" sz="1200">
                <a:solidFill>
                  <a:srgbClr val="000000"/>
                </a:solidFill>
                <a:highlight>
                  <a:schemeClr val="lt1"/>
                </a:highlight>
              </a:rPr>
              <a:t>This allows </a:t>
            </a:r>
            <a:r>
              <a:rPr b="1" lang="en-US" sz="1200">
                <a:solidFill>
                  <a:srgbClr val="000000"/>
                </a:solidFill>
                <a:highlight>
                  <a:schemeClr val="lt1"/>
                </a:highlight>
              </a:rPr>
              <a:t>potential security issues</a:t>
            </a:r>
            <a:r>
              <a:rPr lang="en-US" sz="1200">
                <a:solidFill>
                  <a:srgbClr val="000000"/>
                </a:solidFill>
                <a:highlight>
                  <a:schemeClr val="lt1"/>
                </a:highlight>
              </a:rPr>
              <a:t> to be identified during the development process – and not after the product has been released in line with the emergence of continuous software development practices.</a:t>
            </a:r>
            <a:endParaRPr sz="1200">
              <a:solidFill>
                <a:srgbClr val="000000"/>
              </a:solidFill>
              <a:highlight>
                <a:schemeClr val="lt1"/>
              </a:highlight>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245" name="Google Shape;1245;g17467967dfa_0_69"/>
          <p:cNvPicPr preferRelativeResize="0"/>
          <p:nvPr/>
        </p:nvPicPr>
        <p:blipFill>
          <a:blip r:embed="rId3">
            <a:alphaModFix/>
          </a:blip>
          <a:stretch>
            <a:fillRect/>
          </a:stretch>
        </p:blipFill>
        <p:spPr>
          <a:xfrm>
            <a:off x="5517275" y="1751696"/>
            <a:ext cx="3227200" cy="2420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49" name="Shape 1249"/>
        <p:cNvGrpSpPr/>
        <p:nvPr/>
      </p:nvGrpSpPr>
      <p:grpSpPr>
        <a:xfrm>
          <a:off x="0" y="0"/>
          <a:ext cx="0" cy="0"/>
          <a:chOff x="0" y="0"/>
          <a:chExt cx="0" cy="0"/>
        </a:xfrm>
      </p:grpSpPr>
      <p:sp>
        <p:nvSpPr>
          <p:cNvPr id="1250" name="Google Shape;1250;g1688ddaa0e3_0_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dk1"/>
                </a:solidFill>
              </a:rPr>
              <a:t>‹#›</a:t>
            </a:fld>
            <a:endParaRPr>
              <a:solidFill>
                <a:schemeClr val="dk1"/>
              </a:solidFill>
            </a:endParaRPr>
          </a:p>
        </p:txBody>
      </p:sp>
      <p:sp>
        <p:nvSpPr>
          <p:cNvPr id="1251" name="Google Shape;1251;g1688ddaa0e3_0_74"/>
          <p:cNvSpPr/>
          <p:nvPr/>
        </p:nvSpPr>
        <p:spPr>
          <a:xfrm>
            <a:off x="518201" y="527725"/>
            <a:ext cx="2899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chemeClr val="lt2"/>
                </a:solidFill>
              </a:rPr>
              <a:t>Exercise</a:t>
            </a:r>
            <a:endParaRPr b="0" i="0" sz="3600" u="none" cap="none" strike="noStrike">
              <a:solidFill>
                <a:schemeClr val="lt2"/>
              </a:solidFill>
              <a:latin typeface="Arial"/>
              <a:ea typeface="Arial"/>
              <a:cs typeface="Arial"/>
              <a:sym typeface="Arial"/>
            </a:endParaRPr>
          </a:p>
        </p:txBody>
      </p:sp>
      <p:sp>
        <p:nvSpPr>
          <p:cNvPr id="1252" name="Google Shape;1252;g1688ddaa0e3_0_74"/>
          <p:cNvSpPr txBox="1"/>
          <p:nvPr/>
        </p:nvSpPr>
        <p:spPr>
          <a:xfrm>
            <a:off x="2403775" y="2119525"/>
            <a:ext cx="4572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US"/>
              <a:t>Note down the steps in DevOps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Create an application diagram that depicts the end to end flow of the application OnlinePizza store application.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56" name="Shape 1256"/>
        <p:cNvGrpSpPr/>
        <p:nvPr/>
      </p:nvGrpSpPr>
      <p:grpSpPr>
        <a:xfrm>
          <a:off x="0" y="0"/>
          <a:ext cx="0" cy="0"/>
          <a:chOff x="0" y="0"/>
          <a:chExt cx="0" cy="0"/>
        </a:xfrm>
      </p:grpSpPr>
      <p:sp>
        <p:nvSpPr>
          <p:cNvPr id="1257" name="Google Shape;1257;g16eb56962f1_0_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258" name="Google Shape;1258;g16eb56962f1_0_124"/>
          <p:cNvSpPr txBox="1"/>
          <p:nvPr>
            <p:ph type="title"/>
          </p:nvPr>
        </p:nvSpPr>
        <p:spPr>
          <a:xfrm>
            <a:off x="623400" y="1736895"/>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90000"/>
              </a:lnSpc>
              <a:spcBef>
                <a:spcPts val="0"/>
              </a:spcBef>
              <a:spcAft>
                <a:spcPts val="0"/>
              </a:spcAft>
              <a:buSzPts val="2000"/>
              <a:buNone/>
            </a:pPr>
            <a:r>
              <a:t/>
            </a:r>
            <a:endParaRPr/>
          </a:p>
          <a:p>
            <a:pPr indent="0" lvl="0" marL="0" rtl="0" algn="l">
              <a:lnSpc>
                <a:spcPct val="90000"/>
              </a:lnSpc>
              <a:spcBef>
                <a:spcPts val="0"/>
              </a:spcBef>
              <a:spcAft>
                <a:spcPts val="0"/>
              </a:spcAft>
              <a:buSzPts val="2000"/>
              <a:buNone/>
            </a:pPr>
            <a:r>
              <a:t/>
            </a:r>
            <a:endParaRPr sz="2700">
              <a:solidFill>
                <a:schemeClr val="dk1"/>
              </a:solidFill>
            </a:endParaRPr>
          </a:p>
          <a:p>
            <a:pPr indent="0" lvl="0" marL="0" rtl="0" algn="l">
              <a:lnSpc>
                <a:spcPct val="90000"/>
              </a:lnSpc>
              <a:spcBef>
                <a:spcPts val="0"/>
              </a:spcBef>
              <a:spcAft>
                <a:spcPts val="0"/>
              </a:spcAft>
              <a:buSzPts val="2000"/>
              <a:buNone/>
            </a:pPr>
            <a:r>
              <a:rPr b="0" lang="en-US" sz="4400">
                <a:solidFill>
                  <a:schemeClr val="dk1"/>
                </a:solidFill>
              </a:rPr>
              <a:t>Dev Fundamentals: Testing Methods</a:t>
            </a:r>
            <a:endParaRPr b="0" sz="4400">
              <a:solidFill>
                <a:schemeClr val="dk1"/>
              </a:solidFill>
            </a:endParaRPr>
          </a:p>
        </p:txBody>
      </p:sp>
      <p:cxnSp>
        <p:nvCxnSpPr>
          <p:cNvPr id="1259" name="Google Shape;1259;g16eb56962f1_0_124"/>
          <p:cNvCxnSpPr/>
          <p:nvPr/>
        </p:nvCxnSpPr>
        <p:spPr>
          <a:xfrm>
            <a:off x="443753" y="2514600"/>
            <a:ext cx="8498400" cy="13500"/>
          </a:xfrm>
          <a:prstGeom prst="straightConnector1">
            <a:avLst/>
          </a:prstGeom>
          <a:noFill/>
          <a:ln cap="flat" cmpd="sng" w="57150">
            <a:solidFill>
              <a:schemeClr val="accent2"/>
            </a:solidFill>
            <a:prstDash val="solid"/>
            <a:round/>
            <a:headEnd len="sm" w="sm" type="none"/>
            <a:tailEnd len="sm" w="sm" type="none"/>
          </a:ln>
        </p:spPr>
      </p:cxnSp>
      <p:sp>
        <p:nvSpPr>
          <p:cNvPr id="1260" name="Google Shape;1260;g16eb56962f1_0_124"/>
          <p:cNvSpPr/>
          <p:nvPr/>
        </p:nvSpPr>
        <p:spPr>
          <a:xfrm>
            <a:off x="719910" y="2733052"/>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535353"/>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64" name="Shape 1264"/>
        <p:cNvGrpSpPr/>
        <p:nvPr/>
      </p:nvGrpSpPr>
      <p:grpSpPr>
        <a:xfrm>
          <a:off x="0" y="0"/>
          <a:ext cx="0" cy="0"/>
          <a:chOff x="0" y="0"/>
          <a:chExt cx="0" cy="0"/>
        </a:xfrm>
      </p:grpSpPr>
      <p:sp>
        <p:nvSpPr>
          <p:cNvPr id="1265" name="Google Shape;1265;g16eb56962f1_0_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266" name="Google Shape;1266;g16eb56962f1_0_109"/>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Types of Testing</a:t>
            </a:r>
            <a:endParaRPr b="0" i="0" sz="1400" u="none" cap="none" strike="noStrike">
              <a:solidFill>
                <a:srgbClr val="535353"/>
              </a:solidFill>
              <a:latin typeface="Arial"/>
              <a:ea typeface="Arial"/>
              <a:cs typeface="Arial"/>
              <a:sym typeface="Arial"/>
            </a:endParaRPr>
          </a:p>
        </p:txBody>
      </p:sp>
      <p:sp>
        <p:nvSpPr>
          <p:cNvPr id="1267" name="Google Shape;1267;g16eb56962f1_0_109"/>
          <p:cNvSpPr txBox="1"/>
          <p:nvPr>
            <p:ph idx="1" type="body"/>
          </p:nvPr>
        </p:nvSpPr>
        <p:spPr>
          <a:xfrm>
            <a:off x="613700" y="1471300"/>
            <a:ext cx="7086600" cy="3221100"/>
          </a:xfrm>
          <a:prstGeom prst="rect">
            <a:avLst/>
          </a:prstGeom>
          <a:noFill/>
          <a:ln>
            <a:noFill/>
          </a:ln>
        </p:spPr>
        <p:txBody>
          <a:bodyPr anchorCtr="0" anchor="t" bIns="91400" lIns="91400" spcFirstLastPara="1" rIns="91400" wrap="square" tIns="91400">
            <a:noAutofit/>
          </a:bodyPr>
          <a:lstStyle/>
          <a:p>
            <a:pPr indent="0" lvl="0" marL="914400" rtl="0" algn="l">
              <a:lnSpc>
                <a:spcPct val="150000"/>
              </a:lnSpc>
              <a:spcBef>
                <a:spcPts val="0"/>
              </a:spcBef>
              <a:spcAft>
                <a:spcPts val="0"/>
              </a:spcAft>
              <a:buNone/>
            </a:pPr>
            <a:r>
              <a:t/>
            </a:r>
            <a:endParaRPr sz="1100">
              <a:solidFill>
                <a:srgbClr val="000000"/>
              </a:solidFill>
            </a:endParaRPr>
          </a:p>
          <a:p>
            <a:pPr indent="-304800" lvl="0" marL="457200" rtl="0" algn="l">
              <a:lnSpc>
                <a:spcPct val="150000"/>
              </a:lnSpc>
              <a:spcBef>
                <a:spcPts val="0"/>
              </a:spcBef>
              <a:spcAft>
                <a:spcPts val="0"/>
              </a:spcAft>
              <a:buClr>
                <a:srgbClr val="000000"/>
              </a:buClr>
              <a:buSzPts val="1200"/>
              <a:buChar char="●"/>
            </a:pPr>
            <a:r>
              <a:rPr lang="en-US" sz="1200">
                <a:solidFill>
                  <a:srgbClr val="000000"/>
                </a:solidFill>
              </a:rPr>
              <a:t>Unit testing</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US" sz="1200">
                <a:solidFill>
                  <a:srgbClr val="000000"/>
                </a:solidFill>
              </a:rPr>
              <a:t>Integration testing</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US" sz="1200">
                <a:solidFill>
                  <a:srgbClr val="000000"/>
                </a:solidFill>
              </a:rPr>
              <a:t>Code hygiene</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US" sz="1200">
                <a:solidFill>
                  <a:srgbClr val="000000"/>
                </a:solidFill>
              </a:rPr>
              <a:t>TDD, BDD, ATDD</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US" sz="1200">
                <a:solidFill>
                  <a:srgbClr val="000000"/>
                </a:solidFill>
              </a:rPr>
              <a:t>Infrastructure testing</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US" sz="1200">
                <a:solidFill>
                  <a:srgbClr val="000000"/>
                </a:solidFill>
              </a:rPr>
              <a:t>Performance testing</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US" sz="1200">
                <a:solidFill>
                  <a:srgbClr val="000000"/>
                </a:solidFill>
              </a:rPr>
              <a:t>Security testing</a:t>
            </a:r>
            <a:endParaRPr sz="1200">
              <a:solidFill>
                <a:srgbClr val="000000"/>
              </a:solidFill>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71" name="Shape 1271"/>
        <p:cNvGrpSpPr/>
        <p:nvPr/>
      </p:nvGrpSpPr>
      <p:grpSpPr>
        <a:xfrm>
          <a:off x="0" y="0"/>
          <a:ext cx="0" cy="0"/>
          <a:chOff x="0" y="0"/>
          <a:chExt cx="0" cy="0"/>
        </a:xfrm>
      </p:grpSpPr>
      <p:sp>
        <p:nvSpPr>
          <p:cNvPr id="1272" name="Google Shape;1272;g16eb56962f1_0_1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273" name="Google Shape;1273;g16eb56962f1_0_117"/>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Unit</a:t>
            </a:r>
            <a:r>
              <a:rPr lang="en-US" sz="3600">
                <a:solidFill>
                  <a:srgbClr val="535353"/>
                </a:solidFill>
              </a:rPr>
              <a:t> Testing</a:t>
            </a:r>
            <a:endParaRPr b="0" i="0" sz="1400" u="none" cap="none" strike="noStrike">
              <a:solidFill>
                <a:srgbClr val="535353"/>
              </a:solidFill>
              <a:latin typeface="Arial"/>
              <a:ea typeface="Arial"/>
              <a:cs typeface="Arial"/>
              <a:sym typeface="Arial"/>
            </a:endParaRPr>
          </a:p>
        </p:txBody>
      </p:sp>
      <p:sp>
        <p:nvSpPr>
          <p:cNvPr id="1274" name="Google Shape;1274;g16eb56962f1_0_117"/>
          <p:cNvSpPr txBox="1"/>
          <p:nvPr>
            <p:ph idx="1" type="body"/>
          </p:nvPr>
        </p:nvSpPr>
        <p:spPr>
          <a:xfrm>
            <a:off x="613700" y="1471300"/>
            <a:ext cx="3902700" cy="32211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None/>
            </a:pPr>
            <a:r>
              <a:t/>
            </a:r>
            <a:endParaRPr sz="1100">
              <a:solidFill>
                <a:srgbClr val="000000"/>
              </a:solidFill>
            </a:endParaRPr>
          </a:p>
          <a:p>
            <a:pPr indent="-304800" lvl="0" marL="457200" rtl="0" algn="l">
              <a:lnSpc>
                <a:spcPct val="150000"/>
              </a:lnSpc>
              <a:spcBef>
                <a:spcPts val="0"/>
              </a:spcBef>
              <a:spcAft>
                <a:spcPts val="0"/>
              </a:spcAft>
              <a:buClr>
                <a:srgbClr val="091E42"/>
              </a:buClr>
              <a:buSzPts val="1200"/>
              <a:buFont typeface="Roboto"/>
              <a:buChar char="●"/>
            </a:pPr>
            <a:r>
              <a:rPr b="1" lang="en-US" sz="1200">
                <a:solidFill>
                  <a:srgbClr val="091E42"/>
                </a:solidFill>
                <a:highlight>
                  <a:srgbClr val="FFFFFF"/>
                </a:highlight>
                <a:latin typeface="Roboto"/>
                <a:ea typeface="Roboto"/>
                <a:cs typeface="Roboto"/>
                <a:sym typeface="Roboto"/>
              </a:rPr>
              <a:t>Unit tests </a:t>
            </a:r>
            <a:r>
              <a:rPr lang="en-US" sz="1200">
                <a:solidFill>
                  <a:srgbClr val="091E42"/>
                </a:solidFill>
                <a:highlight>
                  <a:srgbClr val="FFFFFF"/>
                </a:highlight>
                <a:latin typeface="Roboto"/>
                <a:ea typeface="Roboto"/>
                <a:cs typeface="Roboto"/>
                <a:sym typeface="Roboto"/>
              </a:rPr>
              <a:t>are very low level and close to the source of an application. </a:t>
            </a:r>
            <a:endParaRPr b="1" sz="1150">
              <a:solidFill>
                <a:srgbClr val="000000"/>
              </a:solidFill>
            </a:endParaRPr>
          </a:p>
          <a:p>
            <a:pPr indent="-304800" lvl="0" marL="457200" rtl="0" algn="l">
              <a:lnSpc>
                <a:spcPct val="150000"/>
              </a:lnSpc>
              <a:spcBef>
                <a:spcPts val="0"/>
              </a:spcBef>
              <a:spcAft>
                <a:spcPts val="0"/>
              </a:spcAft>
              <a:buClr>
                <a:srgbClr val="091E42"/>
              </a:buClr>
              <a:buSzPts val="1200"/>
              <a:buFont typeface="Roboto"/>
              <a:buChar char="●"/>
            </a:pPr>
            <a:r>
              <a:rPr b="1" lang="en-US" sz="1150">
                <a:solidFill>
                  <a:srgbClr val="000000"/>
                </a:solidFill>
              </a:rPr>
              <a:t>Unit testing</a:t>
            </a:r>
            <a:r>
              <a:rPr lang="en-US" sz="1150">
                <a:solidFill>
                  <a:srgbClr val="000000"/>
                </a:solidFill>
              </a:rPr>
              <a:t> is performed at build time on a single unit of code and/or artifact without use of external dependencies or deployment </a:t>
            </a:r>
            <a:endParaRPr sz="1200">
              <a:solidFill>
                <a:srgbClr val="000000"/>
              </a:solidFill>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275" name="Google Shape;1275;g16eb56962f1_0_117"/>
          <p:cNvPicPr preferRelativeResize="0"/>
          <p:nvPr/>
        </p:nvPicPr>
        <p:blipFill>
          <a:blip r:embed="rId3">
            <a:alphaModFix/>
          </a:blip>
          <a:stretch>
            <a:fillRect/>
          </a:stretch>
        </p:blipFill>
        <p:spPr>
          <a:xfrm>
            <a:off x="4875250" y="1603375"/>
            <a:ext cx="3094000" cy="28006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79" name="Shape 1279"/>
        <p:cNvGrpSpPr/>
        <p:nvPr/>
      </p:nvGrpSpPr>
      <p:grpSpPr>
        <a:xfrm>
          <a:off x="0" y="0"/>
          <a:ext cx="0" cy="0"/>
          <a:chOff x="0" y="0"/>
          <a:chExt cx="0" cy="0"/>
        </a:xfrm>
      </p:grpSpPr>
      <p:sp>
        <p:nvSpPr>
          <p:cNvPr id="1280" name="Google Shape;1280;g16eb56962f1_0_1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sp>
        <p:nvSpPr>
          <p:cNvPr id="1281" name="Google Shape;1281;g16eb56962f1_0_133"/>
          <p:cNvSpPr/>
          <p:nvPr/>
        </p:nvSpPr>
        <p:spPr>
          <a:xfrm>
            <a:off x="518204" y="527734"/>
            <a:ext cx="6083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535353"/>
                </a:solidFill>
              </a:rPr>
              <a:t>Integration</a:t>
            </a:r>
            <a:r>
              <a:rPr lang="en-US" sz="3600">
                <a:solidFill>
                  <a:srgbClr val="535353"/>
                </a:solidFill>
              </a:rPr>
              <a:t> Testing</a:t>
            </a:r>
            <a:endParaRPr b="0" i="0" sz="1400" u="none" cap="none" strike="noStrike">
              <a:solidFill>
                <a:srgbClr val="535353"/>
              </a:solidFill>
              <a:latin typeface="Arial"/>
              <a:ea typeface="Arial"/>
              <a:cs typeface="Arial"/>
              <a:sym typeface="Arial"/>
            </a:endParaRPr>
          </a:p>
        </p:txBody>
      </p:sp>
      <p:sp>
        <p:nvSpPr>
          <p:cNvPr id="1282" name="Google Shape;1282;g16eb56962f1_0_133"/>
          <p:cNvSpPr txBox="1"/>
          <p:nvPr>
            <p:ph idx="1" type="body"/>
          </p:nvPr>
        </p:nvSpPr>
        <p:spPr>
          <a:xfrm>
            <a:off x="613700" y="1471300"/>
            <a:ext cx="3902700" cy="32211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None/>
            </a:pPr>
            <a:r>
              <a:t/>
            </a:r>
            <a:endParaRPr sz="1100">
              <a:solidFill>
                <a:srgbClr val="000000"/>
              </a:solidFill>
            </a:endParaRPr>
          </a:p>
          <a:p>
            <a:pPr indent="-304800" lvl="0" marL="914400" rtl="0" algn="l">
              <a:lnSpc>
                <a:spcPct val="150000"/>
              </a:lnSpc>
              <a:spcBef>
                <a:spcPts val="0"/>
              </a:spcBef>
              <a:spcAft>
                <a:spcPts val="0"/>
              </a:spcAft>
              <a:buClr>
                <a:srgbClr val="091E42"/>
              </a:buClr>
              <a:buSzPts val="1200"/>
              <a:buFont typeface="Roboto"/>
              <a:buChar char="●"/>
            </a:pPr>
            <a:r>
              <a:rPr b="1" lang="en-US" sz="1150">
                <a:solidFill>
                  <a:srgbClr val="000000"/>
                </a:solidFill>
              </a:rPr>
              <a:t>Integration testing </a:t>
            </a:r>
            <a:r>
              <a:rPr lang="en-US" sz="1150">
                <a:solidFill>
                  <a:srgbClr val="000000"/>
                </a:solidFill>
              </a:rPr>
              <a:t>is performed as you bring together pieces of your application and as it needs to use external dependencies—databases—to actually do its thing</a:t>
            </a:r>
            <a:endParaRPr sz="1150">
              <a:solidFill>
                <a:srgbClr val="000000"/>
              </a:solidFill>
            </a:endParaRPr>
          </a:p>
          <a:p>
            <a:pPr indent="0" lvl="0" marL="914400" rtl="0" algn="l">
              <a:lnSpc>
                <a:spcPct val="150000"/>
              </a:lnSpc>
              <a:spcBef>
                <a:spcPts val="0"/>
              </a:spcBef>
              <a:spcAft>
                <a:spcPts val="0"/>
              </a:spcAft>
              <a:buNone/>
            </a:pPr>
            <a:r>
              <a:t/>
            </a:r>
            <a:endParaRPr b="1" sz="1200">
              <a:solidFill>
                <a:srgbClr val="091E42"/>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100">
              <a:solidFill>
                <a:srgbClr val="000000"/>
              </a:solidFill>
            </a:endParaRPr>
          </a:p>
          <a:p>
            <a:pPr indent="0" lvl="0" marL="457200" rtl="0" algn="l">
              <a:lnSpc>
                <a:spcPct val="150000"/>
              </a:lnSpc>
              <a:spcBef>
                <a:spcPts val="0"/>
              </a:spcBef>
              <a:spcAft>
                <a:spcPts val="0"/>
              </a:spcAft>
              <a:buNone/>
            </a:pPr>
            <a:r>
              <a:t/>
            </a:r>
            <a:endParaRPr sz="1400"/>
          </a:p>
          <a:p>
            <a:pPr indent="-228600" lvl="0" marL="457200" rtl="0" algn="l">
              <a:lnSpc>
                <a:spcPct val="150000"/>
              </a:lnSpc>
              <a:spcBef>
                <a:spcPts val="1000"/>
              </a:spcBef>
              <a:spcAft>
                <a:spcPts val="0"/>
              </a:spcAft>
              <a:buSzPts val="1500"/>
              <a:buNone/>
            </a:pPr>
            <a:r>
              <a:t/>
            </a:r>
            <a:endParaRPr/>
          </a:p>
          <a:p>
            <a:pPr indent="-228600" lvl="0" marL="457200" rtl="0" algn="l">
              <a:lnSpc>
                <a:spcPct val="150000"/>
              </a:lnSpc>
              <a:spcBef>
                <a:spcPts val="0"/>
              </a:spcBef>
              <a:spcAft>
                <a:spcPts val="0"/>
              </a:spcAft>
              <a:buClr>
                <a:schemeClr val="dk1"/>
              </a:buClr>
              <a:buSzPts val="1500"/>
              <a:buNone/>
            </a:pPr>
            <a:r>
              <a:t/>
            </a:r>
            <a:endParaRPr/>
          </a:p>
        </p:txBody>
      </p:sp>
      <p:pic>
        <p:nvPicPr>
          <p:cNvPr id="1283" name="Google Shape;1283;g16eb56962f1_0_133"/>
          <p:cNvPicPr preferRelativeResize="0"/>
          <p:nvPr/>
        </p:nvPicPr>
        <p:blipFill>
          <a:blip r:embed="rId3">
            <a:alphaModFix/>
          </a:blip>
          <a:stretch>
            <a:fillRect/>
          </a:stretch>
        </p:blipFill>
        <p:spPr>
          <a:xfrm>
            <a:off x="5089475" y="1667248"/>
            <a:ext cx="3205800" cy="180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ASK</dc:creator>
</cp:coreProperties>
</file>